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notesView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452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53" d="100"/>
          <a:sy n="53" d="100"/>
        </p:scale>
        <p:origin x="-2820" y="-90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E7C7FB0-852E-4240-B7BA-AD3075B38017}" type="datetimeFigureOut">
              <a:rPr lang="en-US" smtClean="0"/>
              <a:t>22-Jul-18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15973C1-0CB5-49D0-9C96-3795868D3B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79812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8CFD4F-FB24-4EC5-BE36-F2A671745C88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734314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8CFD4F-FB24-4EC5-BE36-F2A671745C88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345952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8CFD4F-FB24-4EC5-BE36-F2A671745C88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664061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5973C1-0CB5-49D0-9C96-3795868D3B9A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987865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8CFD4F-FB24-4EC5-BE36-F2A671745C88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415844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600" b="0" baseline="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8CFD4F-FB24-4EC5-BE36-F2A671745C88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935584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8CFD4F-FB24-4EC5-BE36-F2A671745C88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01138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8CFD4F-FB24-4EC5-BE36-F2A671745C88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239251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8CFD4F-FB24-4EC5-BE36-F2A671745C88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323900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8CFD4F-FB24-4EC5-BE36-F2A671745C88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594504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8CFD4F-FB24-4EC5-BE36-F2A671745C88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348024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8CFD4F-FB24-4EC5-BE36-F2A671745C88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59450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1F3A4-25CF-446B-8D17-C540D8DD6EC9}" type="datetimeFigureOut">
              <a:rPr lang="en-US" smtClean="0"/>
              <a:t>22-Jul-18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F77A21-A7E5-44A3-83C1-D02714D218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20481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1F3A4-25CF-446B-8D17-C540D8DD6EC9}" type="datetimeFigureOut">
              <a:rPr lang="en-US" smtClean="0"/>
              <a:t>22-Jul-18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F77A21-A7E5-44A3-83C1-D02714D218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4482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1F3A4-25CF-446B-8D17-C540D8DD6EC9}" type="datetimeFigureOut">
              <a:rPr lang="en-US" smtClean="0"/>
              <a:t>22-Jul-18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F77A21-A7E5-44A3-83C1-D02714D218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09466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1F3A4-25CF-446B-8D17-C540D8DD6EC9}" type="datetimeFigureOut">
              <a:rPr lang="en-US" smtClean="0"/>
              <a:t>22-Jul-18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F77A21-A7E5-44A3-83C1-D02714D218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01354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1F3A4-25CF-446B-8D17-C540D8DD6EC9}" type="datetimeFigureOut">
              <a:rPr lang="en-US" smtClean="0"/>
              <a:t>22-Jul-18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F77A21-A7E5-44A3-83C1-D02714D218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2485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1F3A4-25CF-446B-8D17-C540D8DD6EC9}" type="datetimeFigureOut">
              <a:rPr lang="en-US" smtClean="0"/>
              <a:t>22-Jul-18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F77A21-A7E5-44A3-83C1-D02714D218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79166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1F3A4-25CF-446B-8D17-C540D8DD6EC9}" type="datetimeFigureOut">
              <a:rPr lang="en-US" smtClean="0"/>
              <a:t>22-Jul-18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F77A21-A7E5-44A3-83C1-D02714D218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0277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1F3A4-25CF-446B-8D17-C540D8DD6EC9}" type="datetimeFigureOut">
              <a:rPr lang="en-US" smtClean="0"/>
              <a:t>22-Jul-18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F77A21-A7E5-44A3-83C1-D02714D218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68159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1F3A4-25CF-446B-8D17-C540D8DD6EC9}" type="datetimeFigureOut">
              <a:rPr lang="en-US" smtClean="0"/>
              <a:t>22-Jul-18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F77A21-A7E5-44A3-83C1-D02714D218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58546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1F3A4-25CF-446B-8D17-C540D8DD6EC9}" type="datetimeFigureOut">
              <a:rPr lang="en-US" smtClean="0"/>
              <a:t>22-Jul-18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F77A21-A7E5-44A3-83C1-D02714D218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30155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1F3A4-25CF-446B-8D17-C540D8DD6EC9}" type="datetimeFigureOut">
              <a:rPr lang="en-US" smtClean="0"/>
              <a:t>22-Jul-18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F77A21-A7E5-44A3-83C1-D02714D218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36335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F1F3A4-25CF-446B-8D17-C540D8DD6EC9}" type="datetimeFigureOut">
              <a:rPr lang="en-US" smtClean="0"/>
              <a:t>22-Jul-18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F77A21-A7E5-44A3-83C1-D02714D218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56645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tbproof.org/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png"/><Relationship Id="rId7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Relationship Id="rId9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2667000"/>
            <a:ext cx="7772400" cy="1470025"/>
          </a:xfrm>
        </p:spPr>
        <p:txBody>
          <a:bodyPr>
            <a:normAutofit/>
          </a:bodyPr>
          <a:lstStyle/>
          <a:p>
            <a:pPr algn="l"/>
            <a:r>
              <a:rPr lang="en-US" sz="3600" b="1" dirty="0" smtClean="0">
                <a:latin typeface="Arial Black" panose="020B0A04020102020204" pitchFamily="34" charset="0"/>
              </a:rPr>
              <a:t>Catastrophic costs faced by TB patients and their families </a:t>
            </a:r>
            <a:endParaRPr lang="en-US" sz="3600" b="1" dirty="0">
              <a:latin typeface="Arial Black" panose="020B0A04020102020204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2000" y="4267200"/>
            <a:ext cx="6400800" cy="1752600"/>
          </a:xfrm>
        </p:spPr>
        <p:txBody>
          <a:bodyPr>
            <a:normAutofit/>
          </a:bodyPr>
          <a:lstStyle/>
          <a:p>
            <a:pPr algn="l"/>
            <a:r>
              <a:rPr lang="en-US" b="1" i="1" dirty="0" smtClean="0">
                <a:solidFill>
                  <a:srgbClr val="0070C0"/>
                </a:solidFill>
                <a:cs typeface="Arial" panose="020B0604020202020204" pitchFamily="34" charset="0"/>
              </a:rPr>
              <a:t>Dr Thato Mosidi</a:t>
            </a:r>
          </a:p>
          <a:p>
            <a:pPr algn="l"/>
            <a:r>
              <a:rPr lang="en-US" b="1" i="1" dirty="0" smtClean="0">
                <a:solidFill>
                  <a:srgbClr val="0070C0"/>
                </a:solidFill>
                <a:cs typeface="Arial" panose="020B0604020202020204" pitchFamily="34" charset="0"/>
              </a:rPr>
              <a:t>Patient advocate and XDR TB survivor, TB Proof</a:t>
            </a:r>
            <a:endParaRPr lang="en-US" b="1" i="1" dirty="0">
              <a:solidFill>
                <a:srgbClr val="0070C0"/>
              </a:solidFill>
              <a:cs typeface="Arial" panose="020B0604020202020204" pitchFamily="34" charset="0"/>
            </a:endParaRP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b="6155"/>
          <a:stretch/>
        </p:blipFill>
        <p:spPr bwMode="auto">
          <a:xfrm>
            <a:off x="2209800" y="393191"/>
            <a:ext cx="4724400" cy="21511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979768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381000"/>
            <a:ext cx="4343399" cy="6172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9" name="Rectangle 8"/>
          <p:cNvSpPr/>
          <p:nvPr/>
        </p:nvSpPr>
        <p:spPr>
          <a:xfrm>
            <a:off x="4953000" y="6180166"/>
            <a:ext cx="37338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1400" i="1" dirty="0" smtClean="0">
                <a:solidFill>
                  <a:schemeClr val="bg1">
                    <a:lumMod val="65000"/>
                  </a:schemeClr>
                </a:solidFill>
              </a:rPr>
              <a:t>Accessed  from:  https://doi.org/10.1016/S2214-109X(17)30341-8</a:t>
            </a:r>
            <a:endParaRPr lang="en-US" altLang="en-US" sz="140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486400" y="2514600"/>
            <a:ext cx="36576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1" dirty="0"/>
              <a:t>Catastrophic costs potentially averted by tuberculosis control in India and South Africa: a modelling </a:t>
            </a:r>
            <a:r>
              <a:rPr lang="en-US" b="1" i="1" dirty="0" smtClean="0"/>
              <a:t>study </a:t>
            </a:r>
            <a:r>
              <a:rPr lang="en-US" dirty="0" smtClean="0"/>
              <a:t>.</a:t>
            </a:r>
            <a:r>
              <a:rPr lang="en-US" dirty="0" err="1" smtClean="0"/>
              <a:t>Verguet</a:t>
            </a:r>
            <a:r>
              <a:rPr lang="en-US" dirty="0" smtClean="0"/>
              <a:t> </a:t>
            </a:r>
            <a:r>
              <a:rPr lang="en-US" dirty="0"/>
              <a:t>S., </a:t>
            </a:r>
            <a:r>
              <a:rPr lang="en-US" i="1" dirty="0" smtClean="0"/>
              <a:t>et al</a:t>
            </a:r>
            <a:r>
              <a:rPr lang="en-US" dirty="0" smtClean="0"/>
              <a:t>. (</a:t>
            </a:r>
            <a:r>
              <a:rPr lang="en-US" dirty="0"/>
              <a:t>2017)  </a:t>
            </a:r>
            <a:r>
              <a:rPr lang="en-US" i="1" dirty="0"/>
              <a:t>The Lancet Global Health</a:t>
            </a:r>
            <a:r>
              <a:rPr lang="en-US" dirty="0"/>
              <a:t>,  </a:t>
            </a:r>
            <a:r>
              <a:rPr lang="en-US" dirty="0" smtClean="0"/>
              <a:t>.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54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i="1" dirty="0">
                <a:solidFill>
                  <a:srgbClr val="0070C0"/>
                </a:solidFill>
              </a:rPr>
              <a:t>Next </a:t>
            </a:r>
            <a:r>
              <a:rPr lang="en-US" b="1" i="1" dirty="0" smtClean="0">
                <a:solidFill>
                  <a:srgbClr val="0070C0"/>
                </a:solidFill>
              </a:rPr>
              <a:t>Steps?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The alleviation of catastrophic costs on people with TB and families requires everyone’s commitment. </a:t>
            </a:r>
          </a:p>
          <a:p>
            <a:pPr marL="0" indent="0">
              <a:buNone/>
            </a:pPr>
            <a:r>
              <a:rPr lang="en-US" i="1" dirty="0">
                <a:solidFill>
                  <a:srgbClr val="0070C0"/>
                </a:solidFill>
              </a:rPr>
              <a:t>	</a:t>
            </a:r>
            <a:r>
              <a:rPr lang="en-US" i="1" dirty="0" smtClean="0">
                <a:solidFill>
                  <a:srgbClr val="0070C0"/>
                </a:solidFill>
              </a:rPr>
              <a:t>All stakeholders have a role to play!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(CSOs, the public, governments, 	researchers and academics and 	implementers, private sector) </a:t>
            </a:r>
          </a:p>
          <a:p>
            <a:pPr marL="0" indent="0">
              <a:buNone/>
            </a:pPr>
            <a:r>
              <a:rPr lang="en-US" dirty="0" smtClean="0"/>
              <a:t>Multi-sectoral approach very important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41791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609600"/>
            <a:ext cx="8229600" cy="55927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4000" b="1" i="1" dirty="0" smtClean="0">
                <a:solidFill>
                  <a:srgbClr val="0070C0"/>
                </a:solidFill>
              </a:rPr>
              <a:t>Thank you for listening!</a:t>
            </a:r>
            <a:endParaRPr lang="en-US" sz="4000" b="1" i="1" dirty="0">
              <a:solidFill>
                <a:srgbClr val="0070C0"/>
              </a:solidFill>
            </a:endParaRPr>
          </a:p>
          <a:p>
            <a:pPr marL="0" indent="0">
              <a:buNone/>
            </a:pPr>
            <a:endParaRPr lang="en-US" b="1" dirty="0">
              <a:solidFill>
                <a:srgbClr val="0070C0"/>
              </a:solidFill>
            </a:endParaRPr>
          </a:p>
          <a:p>
            <a:pPr marL="0" indent="0">
              <a:buNone/>
            </a:pPr>
            <a:endParaRPr lang="en-US" b="1" dirty="0" smtClean="0">
              <a:solidFill>
                <a:srgbClr val="0070C0"/>
              </a:solidFill>
            </a:endParaRPr>
          </a:p>
          <a:p>
            <a:pPr marL="0" indent="0">
              <a:buNone/>
            </a:pPr>
            <a:endParaRPr lang="en-US" b="1" dirty="0">
              <a:solidFill>
                <a:srgbClr val="0070C0"/>
              </a:solidFill>
            </a:endParaRPr>
          </a:p>
          <a:p>
            <a:pPr marL="0" indent="0">
              <a:buNone/>
            </a:pPr>
            <a:endParaRPr lang="en-US" b="1" dirty="0" smtClean="0">
              <a:solidFill>
                <a:srgbClr val="0070C0"/>
              </a:solidFill>
            </a:endParaRPr>
          </a:p>
          <a:p>
            <a:pPr marL="0" indent="0">
              <a:buNone/>
            </a:pPr>
            <a:endParaRPr lang="en-US" b="1" dirty="0" smtClean="0">
              <a:solidFill>
                <a:srgbClr val="0070C0"/>
              </a:solidFill>
            </a:endParaRPr>
          </a:p>
          <a:p>
            <a:pPr marL="0" indent="0">
              <a:buNone/>
            </a:pPr>
            <a:r>
              <a:rPr lang="en-US" b="1" dirty="0" smtClean="0">
                <a:solidFill>
                  <a:srgbClr val="0070C0"/>
                </a:solidFill>
              </a:rPr>
              <a:t>			</a:t>
            </a:r>
            <a:r>
              <a:rPr lang="en-US" b="1" dirty="0" smtClean="0">
                <a:solidFill>
                  <a:schemeClr val="bg1">
                    <a:lumMod val="50000"/>
                  </a:schemeClr>
                </a:solidFill>
              </a:rPr>
              <a:t>Dr Thato Mosidi</a:t>
            </a:r>
          </a:p>
          <a:p>
            <a:pPr marL="0" indent="0">
              <a:buNone/>
            </a:pPr>
            <a:r>
              <a:rPr lang="en-US" b="1" dirty="0" smtClean="0">
                <a:solidFill>
                  <a:schemeClr val="bg1">
                    <a:lumMod val="50000"/>
                  </a:schemeClr>
                </a:solidFill>
              </a:rPr>
              <a:t>			thatomosidi@gmail.com </a:t>
            </a:r>
          </a:p>
          <a:p>
            <a:pPr marL="0" indent="0">
              <a:buNone/>
            </a:pPr>
            <a:r>
              <a:rPr lang="en-US" b="1" dirty="0" smtClean="0">
                <a:solidFill>
                  <a:schemeClr val="bg1">
                    <a:lumMod val="50000"/>
                  </a:schemeClr>
                </a:solidFill>
              </a:rPr>
              <a:t>			</a:t>
            </a:r>
            <a:r>
              <a:rPr lang="en-US" b="1" dirty="0" smtClean="0">
                <a:solidFill>
                  <a:schemeClr val="bg1">
                    <a:lumMod val="50000"/>
                  </a:schemeClr>
                </a:solidFill>
                <a:hlinkClick r:id="rId3"/>
              </a:rPr>
              <a:t>TB Proof</a:t>
            </a:r>
            <a:endParaRPr lang="en-US" b="1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b="6155"/>
          <a:stretch/>
        </p:blipFill>
        <p:spPr bwMode="auto">
          <a:xfrm>
            <a:off x="3132083" y="1676400"/>
            <a:ext cx="4724400" cy="21511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249434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1069" y="-23446"/>
            <a:ext cx="5524975" cy="35286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 descr="Image may contain: 3 people, people standing and outdoor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9392" y="3669323"/>
            <a:ext cx="5052885" cy="3352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Image may contain: 1 person, standi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19200" y="3352800"/>
            <a:ext cx="5181600" cy="3886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Image may contain: one or more people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57" r="11934" b="33071"/>
          <a:stretch/>
        </p:blipFill>
        <p:spPr bwMode="auto">
          <a:xfrm>
            <a:off x="-304800" y="-213360"/>
            <a:ext cx="5303520" cy="3566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Image may contain: 4 people, people smili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2" y="2682239"/>
            <a:ext cx="2926081" cy="19507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0" name="Picture 12" descr="Image may contain: 2 people, screen and indoor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3664" y="2413195"/>
            <a:ext cx="2818815" cy="18792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1" name="Picture 13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4512" y="3149405"/>
            <a:ext cx="2019008" cy="32513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732162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481781"/>
            <a:ext cx="3505200" cy="365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671" y="4752975"/>
            <a:ext cx="2518996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/>
          <p:cNvPicPr>
            <a:picLocks noGrp="1" noChangeAspect="1" noChangeArrowheads="1"/>
          </p:cNvPicPr>
          <p:nvPr>
            <p:ph idx="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6200" y="524972"/>
            <a:ext cx="4642697" cy="57535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341671" y="6400800"/>
            <a:ext cx="666872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chemeClr val="bg1">
                    <a:lumMod val="50000"/>
                  </a:schemeClr>
                </a:solidFill>
              </a:rPr>
              <a:t>Accessed from: http://www.who.int/tb/End_TB_brochure.pdf?ua=1</a:t>
            </a:r>
            <a:endParaRPr lang="en-US" sz="14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04437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xmlns="" id="{CC41E5C8-03C0-4DAC-8ADE-DCE417727D52}"/>
              </a:ext>
            </a:extLst>
          </p:cNvPr>
          <p:cNvGrpSpPr>
            <a:grpSpLocks noChangeAspect="1"/>
          </p:cNvGrpSpPr>
          <p:nvPr/>
        </p:nvGrpSpPr>
        <p:grpSpPr>
          <a:xfrm>
            <a:off x="2297039" y="1612885"/>
            <a:ext cx="4318291" cy="3890217"/>
            <a:chOff x="3982988" y="2535882"/>
            <a:chExt cx="2598738" cy="2833688"/>
          </a:xfrm>
        </p:grpSpPr>
        <p:sp>
          <p:nvSpPr>
            <p:cNvPr id="5" name="Freeform 92">
              <a:extLst>
                <a:ext uri="{FF2B5EF4-FFF2-40B4-BE49-F238E27FC236}">
                  <a16:creationId xmlns:a16="http://schemas.microsoft.com/office/drawing/2014/main" xmlns="" id="{2746514C-EA18-4168-8401-6C2F3DC1E093}"/>
                </a:ext>
              </a:extLst>
            </p:cNvPr>
            <p:cNvSpPr>
              <a:spLocks/>
            </p:cNvSpPr>
            <p:nvPr/>
          </p:nvSpPr>
          <p:spPr bwMode="auto">
            <a:xfrm>
              <a:off x="5087888" y="2708920"/>
              <a:ext cx="1493838" cy="2660650"/>
            </a:xfrm>
            <a:custGeom>
              <a:avLst/>
              <a:gdLst>
                <a:gd name="T0" fmla="*/ 191 w 731"/>
                <a:gd name="T1" fmla="*/ 0 h 1301"/>
                <a:gd name="T2" fmla="*/ 682 w 731"/>
                <a:gd name="T3" fmla="*/ 420 h 1301"/>
                <a:gd name="T4" fmla="*/ 645 w 731"/>
                <a:gd name="T5" fmla="*/ 890 h 1301"/>
                <a:gd name="T6" fmla="*/ 160 w 731"/>
                <a:gd name="T7" fmla="*/ 1223 h 1301"/>
                <a:gd name="T8" fmla="*/ 127 w 731"/>
                <a:gd name="T9" fmla="*/ 1301 h 1301"/>
                <a:gd name="T10" fmla="*/ 0 w 731"/>
                <a:gd name="T11" fmla="*/ 1043 h 1301"/>
                <a:gd name="T12" fmla="*/ 127 w 731"/>
                <a:gd name="T13" fmla="*/ 784 h 1301"/>
                <a:gd name="T14" fmla="*/ 158 w 731"/>
                <a:gd name="T15" fmla="*/ 858 h 1301"/>
                <a:gd name="T16" fmla="*/ 324 w 731"/>
                <a:gd name="T17" fmla="*/ 726 h 1301"/>
                <a:gd name="T18" fmla="*/ 339 w 731"/>
                <a:gd name="T19" fmla="*/ 530 h 1301"/>
                <a:gd name="T20" fmla="*/ 181 w 731"/>
                <a:gd name="T21" fmla="*/ 368 h 1301"/>
                <a:gd name="T22" fmla="*/ 276 w 731"/>
                <a:gd name="T23" fmla="*/ 174 h 1301"/>
                <a:gd name="T24" fmla="*/ 191 w 731"/>
                <a:gd name="T25" fmla="*/ 0 h 13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31" h="1301">
                  <a:moveTo>
                    <a:pt x="191" y="0"/>
                  </a:moveTo>
                  <a:cubicBezTo>
                    <a:pt x="416" y="35"/>
                    <a:pt x="609" y="194"/>
                    <a:pt x="682" y="420"/>
                  </a:cubicBezTo>
                  <a:cubicBezTo>
                    <a:pt x="731" y="570"/>
                    <a:pt x="722" y="738"/>
                    <a:pt x="645" y="890"/>
                  </a:cubicBezTo>
                  <a:cubicBezTo>
                    <a:pt x="549" y="1076"/>
                    <a:pt x="367" y="1201"/>
                    <a:pt x="160" y="1223"/>
                  </a:cubicBezTo>
                  <a:lnTo>
                    <a:pt x="127" y="1301"/>
                  </a:lnTo>
                  <a:lnTo>
                    <a:pt x="0" y="1043"/>
                  </a:lnTo>
                  <a:lnTo>
                    <a:pt x="127" y="784"/>
                  </a:lnTo>
                  <a:lnTo>
                    <a:pt x="158" y="858"/>
                  </a:lnTo>
                  <a:cubicBezTo>
                    <a:pt x="230" y="840"/>
                    <a:pt x="290" y="792"/>
                    <a:pt x="324" y="726"/>
                  </a:cubicBezTo>
                  <a:cubicBezTo>
                    <a:pt x="356" y="663"/>
                    <a:pt x="359" y="593"/>
                    <a:pt x="339" y="530"/>
                  </a:cubicBezTo>
                  <a:cubicBezTo>
                    <a:pt x="314" y="453"/>
                    <a:pt x="254" y="394"/>
                    <a:pt x="181" y="368"/>
                  </a:cubicBezTo>
                  <a:lnTo>
                    <a:pt x="276" y="174"/>
                  </a:lnTo>
                  <a:lnTo>
                    <a:pt x="19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en-US" dirty="0"/>
            </a:p>
          </p:txBody>
        </p:sp>
        <p:sp>
          <p:nvSpPr>
            <p:cNvPr id="6" name="Freeform 93">
              <a:extLst>
                <a:ext uri="{FF2B5EF4-FFF2-40B4-BE49-F238E27FC236}">
                  <a16:creationId xmlns:a16="http://schemas.microsoft.com/office/drawing/2014/main" xmlns="" id="{556F4E30-9EE7-4ED9-BF55-55BC90F4ACA5}"/>
                </a:ext>
              </a:extLst>
            </p:cNvPr>
            <p:cNvSpPr>
              <a:spLocks/>
            </p:cNvSpPr>
            <p:nvPr/>
          </p:nvSpPr>
          <p:spPr bwMode="auto">
            <a:xfrm>
              <a:off x="3982988" y="2535882"/>
              <a:ext cx="1624013" cy="2681288"/>
            </a:xfrm>
            <a:custGeom>
              <a:avLst/>
              <a:gdLst>
                <a:gd name="T0" fmla="*/ 608 w 794"/>
                <a:gd name="T1" fmla="*/ 1311 h 1311"/>
                <a:gd name="T2" fmla="*/ 49 w 794"/>
                <a:gd name="T3" fmla="*/ 884 h 1311"/>
                <a:gd name="T4" fmla="*/ 87 w 794"/>
                <a:gd name="T5" fmla="*/ 414 h 1311"/>
                <a:gd name="T6" fmla="*/ 634 w 794"/>
                <a:gd name="T7" fmla="*/ 78 h 1311"/>
                <a:gd name="T8" fmla="*/ 667 w 794"/>
                <a:gd name="T9" fmla="*/ 0 h 1311"/>
                <a:gd name="T10" fmla="*/ 794 w 794"/>
                <a:gd name="T11" fmla="*/ 259 h 1311"/>
                <a:gd name="T12" fmla="*/ 667 w 794"/>
                <a:gd name="T13" fmla="*/ 517 h 1311"/>
                <a:gd name="T14" fmla="*/ 634 w 794"/>
                <a:gd name="T15" fmla="*/ 439 h 1311"/>
                <a:gd name="T16" fmla="*/ 408 w 794"/>
                <a:gd name="T17" fmla="*/ 578 h 1311"/>
                <a:gd name="T18" fmla="*/ 392 w 794"/>
                <a:gd name="T19" fmla="*/ 774 h 1311"/>
                <a:gd name="T20" fmla="*/ 606 w 794"/>
                <a:gd name="T21" fmla="*/ 948 h 1311"/>
                <a:gd name="T22" fmla="*/ 518 w 794"/>
                <a:gd name="T23" fmla="*/ 1128 h 1311"/>
                <a:gd name="T24" fmla="*/ 608 w 794"/>
                <a:gd name="T25" fmla="*/ 1311 h 13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94" h="1311">
                  <a:moveTo>
                    <a:pt x="608" y="1311"/>
                  </a:moveTo>
                  <a:cubicBezTo>
                    <a:pt x="357" y="1299"/>
                    <a:pt x="130" y="1134"/>
                    <a:pt x="49" y="884"/>
                  </a:cubicBezTo>
                  <a:cubicBezTo>
                    <a:pt x="0" y="734"/>
                    <a:pt x="9" y="566"/>
                    <a:pt x="87" y="414"/>
                  </a:cubicBezTo>
                  <a:cubicBezTo>
                    <a:pt x="192" y="208"/>
                    <a:pt x="403" y="78"/>
                    <a:pt x="634" y="78"/>
                  </a:cubicBezTo>
                  <a:lnTo>
                    <a:pt x="667" y="0"/>
                  </a:lnTo>
                  <a:lnTo>
                    <a:pt x="794" y="259"/>
                  </a:lnTo>
                  <a:lnTo>
                    <a:pt x="667" y="517"/>
                  </a:lnTo>
                  <a:lnTo>
                    <a:pt x="634" y="439"/>
                  </a:lnTo>
                  <a:cubicBezTo>
                    <a:pt x="539" y="439"/>
                    <a:pt x="451" y="493"/>
                    <a:pt x="408" y="578"/>
                  </a:cubicBezTo>
                  <a:cubicBezTo>
                    <a:pt x="376" y="641"/>
                    <a:pt x="372" y="711"/>
                    <a:pt x="392" y="774"/>
                  </a:cubicBezTo>
                  <a:cubicBezTo>
                    <a:pt x="424" y="872"/>
                    <a:pt x="510" y="937"/>
                    <a:pt x="606" y="948"/>
                  </a:cubicBezTo>
                  <a:lnTo>
                    <a:pt x="518" y="1128"/>
                  </a:lnTo>
                  <a:lnTo>
                    <a:pt x="608" y="131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532E82C0-89D3-4BAA-A6CE-E4E1E339361B}"/>
              </a:ext>
            </a:extLst>
          </p:cNvPr>
          <p:cNvSpPr txBox="1"/>
          <p:nvPr/>
        </p:nvSpPr>
        <p:spPr>
          <a:xfrm>
            <a:off x="2415085" y="2899384"/>
            <a:ext cx="1077539" cy="1107996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US" sz="6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TB</a:t>
            </a:r>
            <a:endParaRPr lang="en-US" sz="6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532E82C0-89D3-4BAA-A6CE-E4E1E339361B}"/>
              </a:ext>
            </a:extLst>
          </p:cNvPr>
          <p:cNvSpPr txBox="1"/>
          <p:nvPr/>
        </p:nvSpPr>
        <p:spPr>
          <a:xfrm>
            <a:off x="4648868" y="2899384"/>
            <a:ext cx="3432030" cy="1107996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US" sz="6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POVERTY</a:t>
            </a:r>
            <a:endParaRPr lang="en-US" sz="6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xmlns="" id="{48219A7D-BBA9-4CF0-B171-B205C849F1F0}"/>
              </a:ext>
            </a:extLst>
          </p:cNvPr>
          <p:cNvGrpSpPr/>
          <p:nvPr/>
        </p:nvGrpSpPr>
        <p:grpSpPr>
          <a:xfrm>
            <a:off x="0" y="3768236"/>
            <a:ext cx="2664296" cy="2648448"/>
            <a:chOff x="407368" y="1379707"/>
            <a:chExt cx="2879315" cy="2648448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xmlns="" id="{7AFCEA65-3AAF-4D6F-B330-726228DDC135}"/>
                </a:ext>
              </a:extLst>
            </p:cNvPr>
            <p:cNvSpPr/>
            <p:nvPr/>
          </p:nvSpPr>
          <p:spPr>
            <a:xfrm>
              <a:off x="407368" y="1379707"/>
              <a:ext cx="2879314" cy="830997"/>
            </a:xfrm>
            <a:prstGeom prst="rect">
              <a:avLst/>
            </a:prstGeom>
          </p:spPr>
          <p:txBody>
            <a:bodyPr wrap="square" anchor="b">
              <a:spAutoFit/>
            </a:bodyPr>
            <a:lstStyle/>
            <a:p>
              <a:r>
                <a:rPr lang="da-DK" sz="2400" b="1" dirty="0" smtClean="0">
                  <a:solidFill>
                    <a:schemeClr val="accent3">
                      <a:lumMod val="75000"/>
                    </a:schemeClr>
                  </a:solidFill>
                  <a:latin typeface="arial" panose="020B0604020202020204" pitchFamily="34" charset="0"/>
                </a:rPr>
                <a:t>Work and living conditions</a:t>
              </a:r>
              <a:endParaRPr lang="en-US" sz="2400" b="1" dirty="0">
                <a:solidFill>
                  <a:schemeClr val="accent3">
                    <a:lumMod val="75000"/>
                  </a:schemeClr>
                </a:solidFill>
              </a:endParaRPr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xmlns="" id="{E0BE5302-2A2F-4CCC-810E-BEA433842118}"/>
                </a:ext>
              </a:extLst>
            </p:cNvPr>
            <p:cNvSpPr/>
            <p:nvPr/>
          </p:nvSpPr>
          <p:spPr>
            <a:xfrm>
              <a:off x="407369" y="2273829"/>
              <a:ext cx="2879314" cy="175432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b="1" dirty="0" smtClean="0"/>
                <a:t>Poorer communities/families tend to live in unideal environments, and places with a lack or poor basic health services </a:t>
              </a:r>
              <a:endParaRPr lang="en-US" b="1" dirty="0" smtClean="0"/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xmlns="" id="{48219A7D-BBA9-4CF0-B171-B205C849F1F0}"/>
              </a:ext>
            </a:extLst>
          </p:cNvPr>
          <p:cNvGrpSpPr/>
          <p:nvPr/>
        </p:nvGrpSpPr>
        <p:grpSpPr>
          <a:xfrm>
            <a:off x="2" y="936390"/>
            <a:ext cx="2664296" cy="1848229"/>
            <a:chOff x="407368" y="1749039"/>
            <a:chExt cx="2879315" cy="1848229"/>
          </a:xfrm>
        </p:grpSpPr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xmlns="" id="{7AFCEA65-3AAF-4D6F-B330-726228DDC135}"/>
                </a:ext>
              </a:extLst>
            </p:cNvPr>
            <p:cNvSpPr/>
            <p:nvPr/>
          </p:nvSpPr>
          <p:spPr>
            <a:xfrm>
              <a:off x="407368" y="1749039"/>
              <a:ext cx="2879314" cy="461665"/>
            </a:xfrm>
            <a:prstGeom prst="rect">
              <a:avLst/>
            </a:prstGeom>
          </p:spPr>
          <p:txBody>
            <a:bodyPr wrap="square" anchor="b">
              <a:spAutoFit/>
            </a:bodyPr>
            <a:lstStyle/>
            <a:p>
              <a:r>
                <a:rPr lang="da-DK" sz="2400" b="1" dirty="0" smtClean="0">
                  <a:solidFill>
                    <a:schemeClr val="accent3">
                      <a:lumMod val="75000"/>
                    </a:schemeClr>
                  </a:solidFill>
                  <a:latin typeface="arial" panose="020B0604020202020204" pitchFamily="34" charset="0"/>
                </a:rPr>
                <a:t>Higher risk </a:t>
              </a:r>
              <a:endParaRPr lang="en-US" sz="2400" b="1" dirty="0">
                <a:solidFill>
                  <a:schemeClr val="accent3">
                    <a:lumMod val="75000"/>
                  </a:schemeClr>
                </a:solidFill>
              </a:endParaRPr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xmlns="" id="{E0BE5302-2A2F-4CCC-810E-BEA433842118}"/>
                </a:ext>
              </a:extLst>
            </p:cNvPr>
            <p:cNvSpPr/>
            <p:nvPr/>
          </p:nvSpPr>
          <p:spPr>
            <a:xfrm>
              <a:off x="407369" y="2273829"/>
              <a:ext cx="2879314" cy="132343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2000" b="1" dirty="0" smtClean="0"/>
                <a:t>The poorer the community the greater the risk of being infected with TB </a:t>
              </a:r>
              <a:endParaRPr lang="en-US" sz="2000" b="1" dirty="0" smtClean="0"/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xmlns="" id="{A1B16D2D-D9CD-4B0F-99C7-257B8EC158B1}"/>
              </a:ext>
            </a:extLst>
          </p:cNvPr>
          <p:cNvGrpSpPr/>
          <p:nvPr/>
        </p:nvGrpSpPr>
        <p:grpSpPr>
          <a:xfrm>
            <a:off x="6615330" y="1045075"/>
            <a:ext cx="2664296" cy="1725119"/>
            <a:chOff x="407368" y="1749039"/>
            <a:chExt cx="2879315" cy="1725119"/>
          </a:xfrm>
        </p:grpSpPr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xmlns="" id="{6AAF05E5-7833-435D-9199-10FBBBC9EC1E}"/>
                </a:ext>
              </a:extLst>
            </p:cNvPr>
            <p:cNvSpPr/>
            <p:nvPr/>
          </p:nvSpPr>
          <p:spPr>
            <a:xfrm>
              <a:off x="407368" y="1749039"/>
              <a:ext cx="2879314" cy="461665"/>
            </a:xfrm>
            <a:prstGeom prst="rect">
              <a:avLst/>
            </a:prstGeom>
          </p:spPr>
          <p:txBody>
            <a:bodyPr wrap="square" anchor="b">
              <a:spAutoFit/>
            </a:bodyPr>
            <a:lstStyle/>
            <a:p>
              <a:r>
                <a:rPr lang="da-DK" sz="2400" b="1" dirty="0" smtClean="0">
                  <a:solidFill>
                    <a:schemeClr val="accent1"/>
                  </a:solidFill>
                  <a:latin typeface="arial" panose="020B0604020202020204" pitchFamily="34" charset="0"/>
                </a:rPr>
                <a:t>Reduced GDP </a:t>
              </a:r>
              <a:endParaRPr lang="en-US" sz="2400" b="1" dirty="0">
                <a:solidFill>
                  <a:schemeClr val="accent1"/>
                </a:solidFill>
              </a:endParaRPr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xmlns="" id="{FA1B29D3-724E-4BD1-BE9F-35AC5CCAC35A}"/>
                </a:ext>
              </a:extLst>
            </p:cNvPr>
            <p:cNvSpPr/>
            <p:nvPr/>
          </p:nvSpPr>
          <p:spPr>
            <a:xfrm>
              <a:off x="407369" y="2273829"/>
              <a:ext cx="2879314" cy="120032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b="1" dirty="0" smtClean="0"/>
                <a:t>TB can weaken a countries GDP, through the loss or incapacitation of its working force  </a:t>
              </a:r>
              <a:endParaRPr lang="en-US" b="1" dirty="0"/>
            </a:p>
          </p:txBody>
        </p: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xmlns="" id="{A1B16D2D-D9CD-4B0F-99C7-257B8EC158B1}"/>
              </a:ext>
            </a:extLst>
          </p:cNvPr>
          <p:cNvGrpSpPr/>
          <p:nvPr/>
        </p:nvGrpSpPr>
        <p:grpSpPr>
          <a:xfrm>
            <a:off x="5728601" y="5137318"/>
            <a:ext cx="2664296" cy="1448120"/>
            <a:chOff x="407368" y="1749039"/>
            <a:chExt cx="2879315" cy="1448120"/>
          </a:xfrm>
        </p:grpSpPr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xmlns="" id="{6AAF05E5-7833-435D-9199-10FBBBC9EC1E}"/>
                </a:ext>
              </a:extLst>
            </p:cNvPr>
            <p:cNvSpPr/>
            <p:nvPr/>
          </p:nvSpPr>
          <p:spPr>
            <a:xfrm>
              <a:off x="407368" y="1749039"/>
              <a:ext cx="2879314" cy="461665"/>
            </a:xfrm>
            <a:prstGeom prst="rect">
              <a:avLst/>
            </a:prstGeom>
          </p:spPr>
          <p:txBody>
            <a:bodyPr wrap="square" anchor="b">
              <a:spAutoFit/>
            </a:bodyPr>
            <a:lstStyle/>
            <a:p>
              <a:r>
                <a:rPr lang="da-DK" sz="2400" b="1" dirty="0" smtClean="0">
                  <a:solidFill>
                    <a:schemeClr val="accent1"/>
                  </a:solidFill>
                  <a:latin typeface="arial" panose="020B0604020202020204" pitchFamily="34" charset="0"/>
                </a:rPr>
                <a:t>Loss of earnings </a:t>
              </a:r>
              <a:endParaRPr lang="en-US" sz="2400" b="1" dirty="0">
                <a:solidFill>
                  <a:schemeClr val="accent1"/>
                </a:solidFill>
              </a:endParaRPr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xmlns="" id="{FA1B29D3-724E-4BD1-BE9F-35AC5CCAC35A}"/>
                </a:ext>
              </a:extLst>
            </p:cNvPr>
            <p:cNvSpPr/>
            <p:nvPr/>
          </p:nvSpPr>
          <p:spPr>
            <a:xfrm>
              <a:off x="407369" y="2273829"/>
              <a:ext cx="2879314" cy="92333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b="1" dirty="0" smtClean="0"/>
                <a:t>TB can push a families further into poverty due to  lost months of work</a:t>
              </a:r>
              <a:endParaRPr lang="en-US" b="1" dirty="0" smtClean="0"/>
            </a:p>
          </p:txBody>
        </p:sp>
      </p:grpSp>
      <p:sp>
        <p:nvSpPr>
          <p:cNvPr id="23" name="TextBox 22">
            <a:extLst>
              <a:ext uri="{FF2B5EF4-FFF2-40B4-BE49-F238E27FC236}">
                <a16:creationId xmlns:a16="http://schemas.microsoft.com/office/drawing/2014/main" xmlns="" id="{532E82C0-89D3-4BAA-A6CE-E4E1E339361B}"/>
              </a:ext>
            </a:extLst>
          </p:cNvPr>
          <p:cNvSpPr txBox="1"/>
          <p:nvPr/>
        </p:nvSpPr>
        <p:spPr>
          <a:xfrm>
            <a:off x="2906161" y="121745"/>
            <a:ext cx="2822439" cy="923330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US" sz="5400" b="1" i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The cycle</a:t>
            </a:r>
            <a:endParaRPr lang="en-US" sz="5400" b="1" i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904333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i="1" dirty="0" smtClean="0">
                <a:solidFill>
                  <a:srgbClr val="0070C0"/>
                </a:solidFill>
              </a:rPr>
              <a:t>What are catastrophic costs?</a:t>
            </a:r>
            <a:endParaRPr lang="en-US" b="1" i="1" dirty="0">
              <a:solidFill>
                <a:srgbClr val="0070C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4525963"/>
          </a:xfrm>
        </p:spPr>
        <p:txBody>
          <a:bodyPr>
            <a:noAutofit/>
          </a:bodyPr>
          <a:lstStyle/>
          <a:p>
            <a:pPr marL="342900" lvl="1" indent="-342900">
              <a:buFont typeface="Arial" panose="020B0604020202020204" pitchFamily="34" charset="0"/>
              <a:buChar char="•"/>
            </a:pPr>
            <a:r>
              <a:rPr lang="en-US" dirty="0" smtClean="0"/>
              <a:t>Travel costs </a:t>
            </a:r>
          </a:p>
          <a:p>
            <a:pPr marL="342900" lvl="1" indent="-342900">
              <a:buFont typeface="Arial" panose="020B0604020202020204" pitchFamily="34" charset="0"/>
              <a:buChar char="•"/>
            </a:pPr>
            <a:r>
              <a:rPr lang="en-US" dirty="0" smtClean="0"/>
              <a:t>Traditional leaders</a:t>
            </a:r>
          </a:p>
          <a:p>
            <a:pPr marL="342900" lvl="1" indent="-342900">
              <a:buFont typeface="Arial" panose="020B0604020202020204" pitchFamily="34" charset="0"/>
              <a:buChar char="•"/>
            </a:pPr>
            <a:r>
              <a:rPr lang="en-US" dirty="0" smtClean="0"/>
              <a:t>Private provider fees</a:t>
            </a:r>
          </a:p>
          <a:p>
            <a:pPr marL="342900" lvl="1" indent="-342900">
              <a:buFont typeface="Arial" panose="020B0604020202020204" pitchFamily="34" charset="0"/>
              <a:buChar char="•"/>
            </a:pPr>
            <a:r>
              <a:rPr lang="en-US" dirty="0" smtClean="0"/>
              <a:t>Multiple visitations to the health facility </a:t>
            </a:r>
          </a:p>
          <a:p>
            <a:pPr marL="342900" lvl="1" indent="-342900">
              <a:buFont typeface="Arial" panose="020B0604020202020204" pitchFamily="34" charset="0"/>
              <a:buChar char="•"/>
            </a:pPr>
            <a:r>
              <a:rPr lang="en-US" dirty="0" smtClean="0"/>
              <a:t>Other medication </a:t>
            </a:r>
          </a:p>
          <a:p>
            <a:pPr marL="342900" lvl="1" indent="-342900">
              <a:buFont typeface="Arial" panose="020B0604020202020204" pitchFamily="34" charset="0"/>
              <a:buChar char="•"/>
            </a:pPr>
            <a:r>
              <a:rPr lang="en-US" dirty="0" smtClean="0"/>
              <a:t>Hospitalisation </a:t>
            </a:r>
          </a:p>
          <a:p>
            <a:pPr marL="342900" lvl="1" indent="-342900">
              <a:buFont typeface="Arial" panose="020B0604020202020204" pitchFamily="34" charset="0"/>
              <a:buChar char="•"/>
            </a:pPr>
            <a:r>
              <a:rPr lang="en-US" dirty="0" smtClean="0"/>
              <a:t>Food costs</a:t>
            </a:r>
          </a:p>
          <a:p>
            <a:pPr marL="342900" lvl="1" indent="-342900">
              <a:buFont typeface="Arial" panose="020B0604020202020204" pitchFamily="34" charset="0"/>
              <a:buChar char="•"/>
            </a:pPr>
            <a:r>
              <a:rPr lang="en-US" dirty="0" smtClean="0"/>
              <a:t>Caregiver </a:t>
            </a:r>
          </a:p>
          <a:p>
            <a:pPr marL="342900" lvl="1" indent="-342900">
              <a:buFont typeface="Arial" panose="020B0604020202020204" pitchFamily="34" charset="0"/>
              <a:buChar char="•"/>
            </a:pPr>
            <a:r>
              <a:rPr lang="en-US" dirty="0" smtClean="0"/>
              <a:t>Child care </a:t>
            </a:r>
          </a:p>
          <a:p>
            <a:pPr marL="342900" lvl="1" indent="-342900">
              <a:buFont typeface="Arial" panose="020B0604020202020204" pitchFamily="34" charset="0"/>
              <a:buChar char="•"/>
            </a:pPr>
            <a:r>
              <a:rPr lang="en-US" dirty="0" smtClean="0"/>
              <a:t>Loss of income </a:t>
            </a:r>
          </a:p>
          <a:p>
            <a:pPr marL="342900" lvl="1" indent="-342900">
              <a:buFont typeface="Arial" panose="020B0604020202020204" pitchFamily="34" charset="0"/>
              <a:buChar char="•"/>
            </a:pPr>
            <a:r>
              <a:rPr lang="en-US" dirty="0" smtClean="0"/>
              <a:t>Time</a:t>
            </a:r>
          </a:p>
        </p:txBody>
      </p:sp>
    </p:spTree>
    <p:extLst>
      <p:ext uri="{BB962C8B-B14F-4D97-AF65-F5344CB8AC3E}">
        <p14:creationId xmlns:p14="http://schemas.microsoft.com/office/powerpoint/2010/main" val="32106568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i="1" dirty="0">
                <a:solidFill>
                  <a:srgbClr val="0070C0"/>
                </a:solidFill>
              </a:rPr>
              <a:t>What can be done?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0" lvl="1" indent="0">
              <a:buNone/>
            </a:pPr>
            <a:endParaRPr lang="en-US" sz="3600" dirty="0"/>
          </a:p>
          <a:p>
            <a:pPr marL="857250" lvl="2" indent="-457200">
              <a:buAutoNum type="arabicPeriod"/>
            </a:pPr>
            <a:r>
              <a:rPr lang="en-US" sz="3200" dirty="0" smtClean="0"/>
              <a:t>Universal Health Coverage</a:t>
            </a:r>
          </a:p>
          <a:p>
            <a:pPr marL="857250" lvl="2" indent="-457200">
              <a:buAutoNum type="arabicPeriod"/>
            </a:pPr>
            <a:r>
              <a:rPr lang="en-US" sz="3200" dirty="0" smtClean="0"/>
              <a:t>Social support/protection </a:t>
            </a:r>
          </a:p>
          <a:p>
            <a:pPr marL="857250" lvl="2" indent="-457200">
              <a:buAutoNum type="arabicPeriod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050524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i="1" dirty="0">
                <a:solidFill>
                  <a:srgbClr val="0070C0"/>
                </a:solidFill>
              </a:rPr>
              <a:t>Universal Health Coverage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i="1" dirty="0" smtClean="0"/>
              <a:t>“…everyone</a:t>
            </a:r>
            <a:r>
              <a:rPr lang="en-US" i="1" dirty="0"/>
              <a:t>, everywhere can access essential quality health services without facing financial hardship</a:t>
            </a:r>
            <a:r>
              <a:rPr lang="en-US" i="1" dirty="0" smtClean="0"/>
              <a:t>.”</a:t>
            </a:r>
          </a:p>
          <a:p>
            <a:pPr marL="0" indent="0" algn="ctr">
              <a:buNone/>
            </a:pPr>
            <a:endParaRPr lang="en-US" i="1" dirty="0" smtClean="0"/>
          </a:p>
          <a:p>
            <a:pPr marL="0" indent="0" algn="ctr">
              <a:buNone/>
            </a:pPr>
            <a:endParaRPr lang="en-US" i="1" dirty="0"/>
          </a:p>
          <a:p>
            <a:pPr marL="0" indent="0" algn="ctr">
              <a:buNone/>
            </a:pPr>
            <a:endParaRPr lang="en-US" i="1" dirty="0" smtClean="0"/>
          </a:p>
          <a:p>
            <a:pPr marL="0" indent="0">
              <a:buNone/>
            </a:pPr>
            <a:endParaRPr lang="en-US" sz="2000" i="1" dirty="0" smtClean="0">
              <a:solidFill>
                <a:schemeClr val="bg1">
                  <a:lumMod val="50000"/>
                </a:schemeClr>
              </a:solidFill>
            </a:endParaRPr>
          </a:p>
          <a:p>
            <a:pPr marL="0" indent="0">
              <a:buNone/>
            </a:pPr>
            <a:endParaRPr lang="en-US" sz="2000" i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28600" y="4177088"/>
            <a:ext cx="2870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>
                <a:solidFill>
                  <a:schemeClr val="bg1">
                    <a:lumMod val="50000"/>
                  </a:schemeClr>
                </a:solidFill>
              </a:rPr>
              <a:t>*World health report </a:t>
            </a:r>
          </a:p>
          <a:p>
            <a:r>
              <a:rPr lang="en-US" i="1" dirty="0" smtClean="0">
                <a:solidFill>
                  <a:schemeClr val="bg1">
                    <a:lumMod val="50000"/>
                  </a:schemeClr>
                </a:solidFill>
              </a:rPr>
              <a:t>2010</a:t>
            </a:r>
          </a:p>
          <a:p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69502" y="3333750"/>
            <a:ext cx="5450548" cy="3524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415683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04800"/>
            <a:ext cx="8229600" cy="6096000"/>
          </a:xfrm>
          <a:solidFill>
            <a:srgbClr val="0070C0"/>
          </a:solidFill>
        </p:spPr>
        <p:txBody>
          <a:bodyPr/>
          <a:lstStyle/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219200" y="1981200"/>
            <a:ext cx="67056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 smtClean="0">
                <a:solidFill>
                  <a:schemeClr val="bg1"/>
                </a:solidFill>
              </a:rPr>
              <a:t>TESTIMONIAL FROM A FORMER TB PATIENT </a:t>
            </a:r>
            <a:endParaRPr lang="en-US" sz="2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37081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i="1" dirty="0" smtClean="0">
                <a:solidFill>
                  <a:srgbClr val="0070C0"/>
                </a:solidFill>
              </a:rPr>
              <a:t>Social protection </a:t>
            </a:r>
            <a:endParaRPr lang="en-US" b="1" i="1" dirty="0">
              <a:solidFill>
                <a:srgbClr val="0070C0"/>
              </a:solidFill>
            </a:endParaRPr>
          </a:p>
        </p:txBody>
      </p:sp>
      <p:grpSp>
        <p:nvGrpSpPr>
          <p:cNvPr id="10" name="Group 9">
            <a:extLst>
              <a:ext uri="{FF2B5EF4-FFF2-40B4-BE49-F238E27FC236}">
                <a16:creationId xmlns="" xmlns:a16="http://schemas.microsoft.com/office/drawing/2014/main" id="{8F66571D-CF46-422E-8A39-5F9E68EA8A94}"/>
              </a:ext>
            </a:extLst>
          </p:cNvPr>
          <p:cNvGrpSpPr>
            <a:grpSpLocks/>
          </p:cNvGrpSpPr>
          <p:nvPr/>
        </p:nvGrpSpPr>
        <p:grpSpPr>
          <a:xfrm>
            <a:off x="2221047" y="1622311"/>
            <a:ext cx="4736592" cy="4736592"/>
            <a:chOff x="3703044" y="1238239"/>
            <a:chExt cx="4785911" cy="4780994"/>
          </a:xfrm>
        </p:grpSpPr>
        <p:sp>
          <p:nvSpPr>
            <p:cNvPr id="11" name="Freeform 10">
              <a:extLst>
                <a:ext uri="{FF2B5EF4-FFF2-40B4-BE49-F238E27FC236}">
                  <a16:creationId xmlns="" xmlns:a16="http://schemas.microsoft.com/office/drawing/2014/main" id="{9603C40F-28B1-4ED3-A5CC-A19F0D5D45EF}"/>
                </a:ext>
              </a:extLst>
            </p:cNvPr>
            <p:cNvSpPr>
              <a:spLocks/>
            </p:cNvSpPr>
            <p:nvPr/>
          </p:nvSpPr>
          <p:spPr bwMode="auto">
            <a:xfrm>
              <a:off x="5724634" y="4273088"/>
              <a:ext cx="2365903" cy="1746145"/>
            </a:xfrm>
            <a:custGeom>
              <a:avLst/>
              <a:gdLst>
                <a:gd name="T0" fmla="*/ 298 w 1922"/>
                <a:gd name="T1" fmla="*/ 324 h 1419"/>
                <a:gd name="T2" fmla="*/ 0 w 1922"/>
                <a:gd name="T3" fmla="*/ 875 h 1419"/>
                <a:gd name="T4" fmla="*/ 298 w 1922"/>
                <a:gd name="T5" fmla="*/ 1419 h 1419"/>
                <a:gd name="T6" fmla="*/ 301 w 1922"/>
                <a:gd name="T7" fmla="*/ 1419 h 1419"/>
                <a:gd name="T8" fmla="*/ 364 w 1922"/>
                <a:gd name="T9" fmla="*/ 1418 h 1419"/>
                <a:gd name="T10" fmla="*/ 490 w 1922"/>
                <a:gd name="T11" fmla="*/ 1410 h 1419"/>
                <a:gd name="T12" fmla="*/ 612 w 1922"/>
                <a:gd name="T13" fmla="*/ 1394 h 1419"/>
                <a:gd name="T14" fmla="*/ 732 w 1922"/>
                <a:gd name="T15" fmla="*/ 1371 h 1419"/>
                <a:gd name="T16" fmla="*/ 849 w 1922"/>
                <a:gd name="T17" fmla="*/ 1341 h 1419"/>
                <a:gd name="T18" fmla="*/ 964 w 1922"/>
                <a:gd name="T19" fmla="*/ 1304 h 1419"/>
                <a:gd name="T20" fmla="*/ 1075 w 1922"/>
                <a:gd name="T21" fmla="*/ 1260 h 1419"/>
                <a:gd name="T22" fmla="*/ 1182 w 1922"/>
                <a:gd name="T23" fmla="*/ 1209 h 1419"/>
                <a:gd name="T24" fmla="*/ 1287 w 1922"/>
                <a:gd name="T25" fmla="*/ 1152 h 1419"/>
                <a:gd name="T26" fmla="*/ 1387 w 1922"/>
                <a:gd name="T27" fmla="*/ 1088 h 1419"/>
                <a:gd name="T28" fmla="*/ 1482 w 1922"/>
                <a:gd name="T29" fmla="*/ 1020 h 1419"/>
                <a:gd name="T30" fmla="*/ 1574 w 1922"/>
                <a:gd name="T31" fmla="*/ 946 h 1419"/>
                <a:gd name="T32" fmla="*/ 1660 w 1922"/>
                <a:gd name="T33" fmla="*/ 866 h 1419"/>
                <a:gd name="T34" fmla="*/ 1742 w 1922"/>
                <a:gd name="T35" fmla="*/ 781 h 1419"/>
                <a:gd name="T36" fmla="*/ 1819 w 1922"/>
                <a:gd name="T37" fmla="*/ 692 h 1419"/>
                <a:gd name="T38" fmla="*/ 1889 w 1922"/>
                <a:gd name="T39" fmla="*/ 597 h 1419"/>
                <a:gd name="T40" fmla="*/ 1922 w 1922"/>
                <a:gd name="T41" fmla="*/ 549 h 1419"/>
                <a:gd name="T42" fmla="*/ 1298 w 1922"/>
                <a:gd name="T43" fmla="*/ 535 h 1419"/>
                <a:gd name="T44" fmla="*/ 970 w 1922"/>
                <a:gd name="T45" fmla="*/ 0 h 1419"/>
                <a:gd name="T46" fmla="*/ 940 w 1922"/>
                <a:gd name="T47" fmla="*/ 36 h 1419"/>
                <a:gd name="T48" fmla="*/ 874 w 1922"/>
                <a:gd name="T49" fmla="*/ 103 h 1419"/>
                <a:gd name="T50" fmla="*/ 800 w 1922"/>
                <a:gd name="T51" fmla="*/ 163 h 1419"/>
                <a:gd name="T52" fmla="*/ 721 w 1922"/>
                <a:gd name="T53" fmla="*/ 214 h 1419"/>
                <a:gd name="T54" fmla="*/ 635 w 1922"/>
                <a:gd name="T55" fmla="*/ 256 h 1419"/>
                <a:gd name="T56" fmla="*/ 546 w 1922"/>
                <a:gd name="T57" fmla="*/ 289 h 1419"/>
                <a:gd name="T58" fmla="*/ 451 w 1922"/>
                <a:gd name="T59" fmla="*/ 312 h 1419"/>
                <a:gd name="T60" fmla="*/ 353 w 1922"/>
                <a:gd name="T61" fmla="*/ 324 h 1419"/>
                <a:gd name="T62" fmla="*/ 301 w 1922"/>
                <a:gd name="T63" fmla="*/ 325 h 1419"/>
                <a:gd name="T64" fmla="*/ 298 w 1922"/>
                <a:gd name="T65" fmla="*/ 324 h 14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922" h="1419">
                  <a:moveTo>
                    <a:pt x="298" y="324"/>
                  </a:moveTo>
                  <a:lnTo>
                    <a:pt x="0" y="875"/>
                  </a:lnTo>
                  <a:lnTo>
                    <a:pt x="298" y="1419"/>
                  </a:lnTo>
                  <a:lnTo>
                    <a:pt x="301" y="1419"/>
                  </a:lnTo>
                  <a:lnTo>
                    <a:pt x="364" y="1418"/>
                  </a:lnTo>
                  <a:lnTo>
                    <a:pt x="490" y="1410"/>
                  </a:lnTo>
                  <a:lnTo>
                    <a:pt x="612" y="1394"/>
                  </a:lnTo>
                  <a:lnTo>
                    <a:pt x="732" y="1371"/>
                  </a:lnTo>
                  <a:lnTo>
                    <a:pt x="849" y="1341"/>
                  </a:lnTo>
                  <a:lnTo>
                    <a:pt x="964" y="1304"/>
                  </a:lnTo>
                  <a:lnTo>
                    <a:pt x="1075" y="1260"/>
                  </a:lnTo>
                  <a:lnTo>
                    <a:pt x="1182" y="1209"/>
                  </a:lnTo>
                  <a:lnTo>
                    <a:pt x="1287" y="1152"/>
                  </a:lnTo>
                  <a:lnTo>
                    <a:pt x="1387" y="1088"/>
                  </a:lnTo>
                  <a:lnTo>
                    <a:pt x="1482" y="1020"/>
                  </a:lnTo>
                  <a:lnTo>
                    <a:pt x="1574" y="946"/>
                  </a:lnTo>
                  <a:lnTo>
                    <a:pt x="1660" y="866"/>
                  </a:lnTo>
                  <a:lnTo>
                    <a:pt x="1742" y="781"/>
                  </a:lnTo>
                  <a:lnTo>
                    <a:pt x="1819" y="692"/>
                  </a:lnTo>
                  <a:lnTo>
                    <a:pt x="1889" y="597"/>
                  </a:lnTo>
                  <a:lnTo>
                    <a:pt x="1922" y="549"/>
                  </a:lnTo>
                  <a:lnTo>
                    <a:pt x="1298" y="535"/>
                  </a:lnTo>
                  <a:lnTo>
                    <a:pt x="970" y="0"/>
                  </a:lnTo>
                  <a:lnTo>
                    <a:pt x="940" y="36"/>
                  </a:lnTo>
                  <a:lnTo>
                    <a:pt x="874" y="103"/>
                  </a:lnTo>
                  <a:lnTo>
                    <a:pt x="800" y="163"/>
                  </a:lnTo>
                  <a:lnTo>
                    <a:pt x="721" y="214"/>
                  </a:lnTo>
                  <a:lnTo>
                    <a:pt x="635" y="256"/>
                  </a:lnTo>
                  <a:lnTo>
                    <a:pt x="546" y="289"/>
                  </a:lnTo>
                  <a:lnTo>
                    <a:pt x="451" y="312"/>
                  </a:lnTo>
                  <a:lnTo>
                    <a:pt x="353" y="324"/>
                  </a:lnTo>
                  <a:lnTo>
                    <a:pt x="301" y="325"/>
                  </a:lnTo>
                  <a:lnTo>
                    <a:pt x="298" y="324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sz="2400" b="1">
                <a:solidFill>
                  <a:schemeClr val="bg1"/>
                </a:solidFill>
              </a:endParaRPr>
            </a:p>
          </p:txBody>
        </p:sp>
        <p:sp>
          <p:nvSpPr>
            <p:cNvPr id="12" name="Freeform 27">
              <a:extLst>
                <a:ext uri="{FF2B5EF4-FFF2-40B4-BE49-F238E27FC236}">
                  <a16:creationId xmlns="" xmlns:a16="http://schemas.microsoft.com/office/drawing/2014/main" id="{9E2C7B22-FB40-439A-8736-0A4D2AB7DFBD}"/>
                </a:ext>
              </a:extLst>
            </p:cNvPr>
            <p:cNvSpPr>
              <a:spLocks/>
            </p:cNvSpPr>
            <p:nvPr/>
          </p:nvSpPr>
          <p:spPr bwMode="auto">
            <a:xfrm>
              <a:off x="6998583" y="2551537"/>
              <a:ext cx="1490372" cy="2267529"/>
            </a:xfrm>
            <a:custGeom>
              <a:avLst/>
              <a:gdLst>
                <a:gd name="T0" fmla="*/ 1002 w 1209"/>
                <a:gd name="T1" fmla="*/ 0 h 1842"/>
                <a:gd name="T2" fmla="*/ 678 w 1209"/>
                <a:gd name="T3" fmla="*/ 534 h 1842"/>
                <a:gd name="T4" fmla="*/ 52 w 1209"/>
                <a:gd name="T5" fmla="*/ 551 h 1842"/>
                <a:gd name="T6" fmla="*/ 66 w 1209"/>
                <a:gd name="T7" fmla="*/ 588 h 1842"/>
                <a:gd name="T8" fmla="*/ 89 w 1209"/>
                <a:gd name="T9" fmla="*/ 667 h 1842"/>
                <a:gd name="T10" fmla="*/ 106 w 1209"/>
                <a:gd name="T11" fmla="*/ 748 h 1842"/>
                <a:gd name="T12" fmla="*/ 114 w 1209"/>
                <a:gd name="T13" fmla="*/ 832 h 1842"/>
                <a:gd name="T14" fmla="*/ 115 w 1209"/>
                <a:gd name="T15" fmla="*/ 875 h 1842"/>
                <a:gd name="T16" fmla="*/ 114 w 1209"/>
                <a:gd name="T17" fmla="*/ 933 h 1842"/>
                <a:gd name="T18" fmla="*/ 98 w 1209"/>
                <a:gd name="T19" fmla="*/ 1046 h 1842"/>
                <a:gd name="T20" fmla="*/ 70 w 1209"/>
                <a:gd name="T21" fmla="*/ 1152 h 1842"/>
                <a:gd name="T22" fmla="*/ 27 w 1209"/>
                <a:gd name="T23" fmla="*/ 1255 h 1842"/>
                <a:gd name="T24" fmla="*/ 0 w 1209"/>
                <a:gd name="T25" fmla="*/ 1301 h 1842"/>
                <a:gd name="T26" fmla="*/ 324 w 1209"/>
                <a:gd name="T27" fmla="*/ 1829 h 1842"/>
                <a:gd name="T28" fmla="*/ 952 w 1209"/>
                <a:gd name="T29" fmla="*/ 1842 h 1842"/>
                <a:gd name="T30" fmla="*/ 982 w 1209"/>
                <a:gd name="T31" fmla="*/ 1789 h 1842"/>
                <a:gd name="T32" fmla="*/ 1037 w 1209"/>
                <a:gd name="T33" fmla="*/ 1677 h 1842"/>
                <a:gd name="T34" fmla="*/ 1085 w 1209"/>
                <a:gd name="T35" fmla="*/ 1563 h 1842"/>
                <a:gd name="T36" fmla="*/ 1125 w 1209"/>
                <a:gd name="T37" fmla="*/ 1444 h 1842"/>
                <a:gd name="T38" fmla="*/ 1158 w 1209"/>
                <a:gd name="T39" fmla="*/ 1323 h 1842"/>
                <a:gd name="T40" fmla="*/ 1183 w 1209"/>
                <a:gd name="T41" fmla="*/ 1198 h 1842"/>
                <a:gd name="T42" fmla="*/ 1200 w 1209"/>
                <a:gd name="T43" fmla="*/ 1070 h 1842"/>
                <a:gd name="T44" fmla="*/ 1209 w 1209"/>
                <a:gd name="T45" fmla="*/ 941 h 1842"/>
                <a:gd name="T46" fmla="*/ 1209 w 1209"/>
                <a:gd name="T47" fmla="*/ 875 h 1842"/>
                <a:gd name="T48" fmla="*/ 1209 w 1209"/>
                <a:gd name="T49" fmla="*/ 816 h 1842"/>
                <a:gd name="T50" fmla="*/ 1203 w 1209"/>
                <a:gd name="T51" fmla="*/ 700 h 1842"/>
                <a:gd name="T52" fmla="*/ 1188 w 1209"/>
                <a:gd name="T53" fmla="*/ 586 h 1842"/>
                <a:gd name="T54" fmla="*/ 1169 w 1209"/>
                <a:gd name="T55" fmla="*/ 473 h 1842"/>
                <a:gd name="T56" fmla="*/ 1142 w 1209"/>
                <a:gd name="T57" fmla="*/ 363 h 1842"/>
                <a:gd name="T58" fmla="*/ 1109 w 1209"/>
                <a:gd name="T59" fmla="*/ 257 h 1842"/>
                <a:gd name="T60" fmla="*/ 1070 w 1209"/>
                <a:gd name="T61" fmla="*/ 152 h 1842"/>
                <a:gd name="T62" fmla="*/ 1026 w 1209"/>
                <a:gd name="T63" fmla="*/ 49 h 1842"/>
                <a:gd name="T64" fmla="*/ 1002 w 1209"/>
                <a:gd name="T65" fmla="*/ 0 h 18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209" h="1842">
                  <a:moveTo>
                    <a:pt x="1002" y="0"/>
                  </a:moveTo>
                  <a:lnTo>
                    <a:pt x="678" y="534"/>
                  </a:lnTo>
                  <a:lnTo>
                    <a:pt x="52" y="551"/>
                  </a:lnTo>
                  <a:lnTo>
                    <a:pt x="66" y="588"/>
                  </a:lnTo>
                  <a:lnTo>
                    <a:pt x="89" y="667"/>
                  </a:lnTo>
                  <a:lnTo>
                    <a:pt x="106" y="748"/>
                  </a:lnTo>
                  <a:lnTo>
                    <a:pt x="114" y="832"/>
                  </a:lnTo>
                  <a:lnTo>
                    <a:pt x="115" y="875"/>
                  </a:lnTo>
                  <a:lnTo>
                    <a:pt x="114" y="933"/>
                  </a:lnTo>
                  <a:lnTo>
                    <a:pt x="98" y="1046"/>
                  </a:lnTo>
                  <a:lnTo>
                    <a:pt x="70" y="1152"/>
                  </a:lnTo>
                  <a:lnTo>
                    <a:pt x="27" y="1255"/>
                  </a:lnTo>
                  <a:lnTo>
                    <a:pt x="0" y="1301"/>
                  </a:lnTo>
                  <a:lnTo>
                    <a:pt x="324" y="1829"/>
                  </a:lnTo>
                  <a:lnTo>
                    <a:pt x="952" y="1842"/>
                  </a:lnTo>
                  <a:lnTo>
                    <a:pt x="982" y="1789"/>
                  </a:lnTo>
                  <a:lnTo>
                    <a:pt x="1037" y="1677"/>
                  </a:lnTo>
                  <a:lnTo>
                    <a:pt x="1085" y="1563"/>
                  </a:lnTo>
                  <a:lnTo>
                    <a:pt x="1125" y="1444"/>
                  </a:lnTo>
                  <a:lnTo>
                    <a:pt x="1158" y="1323"/>
                  </a:lnTo>
                  <a:lnTo>
                    <a:pt x="1183" y="1198"/>
                  </a:lnTo>
                  <a:lnTo>
                    <a:pt x="1200" y="1070"/>
                  </a:lnTo>
                  <a:lnTo>
                    <a:pt x="1209" y="941"/>
                  </a:lnTo>
                  <a:lnTo>
                    <a:pt x="1209" y="875"/>
                  </a:lnTo>
                  <a:lnTo>
                    <a:pt x="1209" y="816"/>
                  </a:lnTo>
                  <a:lnTo>
                    <a:pt x="1203" y="700"/>
                  </a:lnTo>
                  <a:lnTo>
                    <a:pt x="1188" y="586"/>
                  </a:lnTo>
                  <a:lnTo>
                    <a:pt x="1169" y="473"/>
                  </a:lnTo>
                  <a:lnTo>
                    <a:pt x="1142" y="363"/>
                  </a:lnTo>
                  <a:lnTo>
                    <a:pt x="1109" y="257"/>
                  </a:lnTo>
                  <a:lnTo>
                    <a:pt x="1070" y="152"/>
                  </a:lnTo>
                  <a:lnTo>
                    <a:pt x="1026" y="49"/>
                  </a:lnTo>
                  <a:lnTo>
                    <a:pt x="1002" y="0"/>
                  </a:lnTo>
                  <a:close/>
                </a:path>
              </a:pathLst>
            </a:custGeom>
            <a:solidFill>
              <a:srgbClr val="F4F4F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sz="2400" b="1">
                <a:solidFill>
                  <a:schemeClr val="bg1"/>
                </a:solidFill>
              </a:endParaRPr>
            </a:p>
          </p:txBody>
        </p:sp>
        <p:sp>
          <p:nvSpPr>
            <p:cNvPr id="13" name="Freeform 30">
              <a:extLst>
                <a:ext uri="{FF2B5EF4-FFF2-40B4-BE49-F238E27FC236}">
                  <a16:creationId xmlns="" xmlns:a16="http://schemas.microsoft.com/office/drawing/2014/main" id="{DB822F24-EF34-44A5-B297-3D5BD416F518}"/>
                </a:ext>
              </a:extLst>
            </p:cNvPr>
            <p:cNvSpPr>
              <a:spLocks/>
            </p:cNvSpPr>
            <p:nvPr/>
          </p:nvSpPr>
          <p:spPr bwMode="auto">
            <a:xfrm>
              <a:off x="6226343" y="1243159"/>
              <a:ext cx="1933056" cy="1854357"/>
            </a:xfrm>
            <a:custGeom>
              <a:avLst/>
              <a:gdLst>
                <a:gd name="T0" fmla="*/ 6 w 1572"/>
                <a:gd name="T1" fmla="*/ 0 h 1511"/>
                <a:gd name="T2" fmla="*/ 303 w 1572"/>
                <a:gd name="T3" fmla="*/ 541 h 1511"/>
                <a:gd name="T4" fmla="*/ 0 w 1572"/>
                <a:gd name="T5" fmla="*/ 1099 h 1511"/>
                <a:gd name="T6" fmla="*/ 50 w 1572"/>
                <a:gd name="T7" fmla="*/ 1106 h 1511"/>
                <a:gd name="T8" fmla="*/ 146 w 1572"/>
                <a:gd name="T9" fmla="*/ 1129 h 1511"/>
                <a:gd name="T10" fmla="*/ 238 w 1572"/>
                <a:gd name="T11" fmla="*/ 1164 h 1511"/>
                <a:gd name="T12" fmla="*/ 325 w 1572"/>
                <a:gd name="T13" fmla="*/ 1208 h 1511"/>
                <a:gd name="T14" fmla="*/ 406 w 1572"/>
                <a:gd name="T15" fmla="*/ 1261 h 1511"/>
                <a:gd name="T16" fmla="*/ 478 w 1572"/>
                <a:gd name="T17" fmla="*/ 1324 h 1511"/>
                <a:gd name="T18" fmla="*/ 544 w 1572"/>
                <a:gd name="T19" fmla="*/ 1394 h 1511"/>
                <a:gd name="T20" fmla="*/ 603 w 1572"/>
                <a:gd name="T21" fmla="*/ 1470 h 1511"/>
                <a:gd name="T22" fmla="*/ 628 w 1572"/>
                <a:gd name="T23" fmla="*/ 1511 h 1511"/>
                <a:gd name="T24" fmla="*/ 1245 w 1572"/>
                <a:gd name="T25" fmla="*/ 1495 h 1511"/>
                <a:gd name="T26" fmla="*/ 1572 w 1572"/>
                <a:gd name="T27" fmla="*/ 958 h 1511"/>
                <a:gd name="T28" fmla="*/ 1542 w 1572"/>
                <a:gd name="T29" fmla="*/ 906 h 1511"/>
                <a:gd name="T30" fmla="*/ 1476 w 1572"/>
                <a:gd name="T31" fmla="*/ 809 h 1511"/>
                <a:gd name="T32" fmla="*/ 1404 w 1572"/>
                <a:gd name="T33" fmla="*/ 716 h 1511"/>
                <a:gd name="T34" fmla="*/ 1327 w 1572"/>
                <a:gd name="T35" fmla="*/ 626 h 1511"/>
                <a:gd name="T36" fmla="*/ 1245 w 1572"/>
                <a:gd name="T37" fmla="*/ 542 h 1511"/>
                <a:gd name="T38" fmla="*/ 1157 w 1572"/>
                <a:gd name="T39" fmla="*/ 463 h 1511"/>
                <a:gd name="T40" fmla="*/ 1065 w 1572"/>
                <a:gd name="T41" fmla="*/ 389 h 1511"/>
                <a:gd name="T42" fmla="*/ 969 w 1572"/>
                <a:gd name="T43" fmla="*/ 320 h 1511"/>
                <a:gd name="T44" fmla="*/ 870 w 1572"/>
                <a:gd name="T45" fmla="*/ 258 h 1511"/>
                <a:gd name="T46" fmla="*/ 765 w 1572"/>
                <a:gd name="T47" fmla="*/ 202 h 1511"/>
                <a:gd name="T48" fmla="*/ 657 w 1572"/>
                <a:gd name="T49" fmla="*/ 152 h 1511"/>
                <a:gd name="T50" fmla="*/ 544 w 1572"/>
                <a:gd name="T51" fmla="*/ 109 h 1511"/>
                <a:gd name="T52" fmla="*/ 430 w 1572"/>
                <a:gd name="T53" fmla="*/ 71 h 1511"/>
                <a:gd name="T54" fmla="*/ 312 w 1572"/>
                <a:gd name="T55" fmla="*/ 42 h 1511"/>
                <a:gd name="T56" fmla="*/ 192 w 1572"/>
                <a:gd name="T57" fmla="*/ 20 h 1511"/>
                <a:gd name="T58" fmla="*/ 69 w 1572"/>
                <a:gd name="T59" fmla="*/ 5 h 1511"/>
                <a:gd name="T60" fmla="*/ 6 w 1572"/>
                <a:gd name="T61" fmla="*/ 0 h 15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1572" h="1511">
                  <a:moveTo>
                    <a:pt x="6" y="0"/>
                  </a:moveTo>
                  <a:lnTo>
                    <a:pt x="303" y="541"/>
                  </a:lnTo>
                  <a:lnTo>
                    <a:pt x="0" y="1099"/>
                  </a:lnTo>
                  <a:lnTo>
                    <a:pt x="50" y="1106"/>
                  </a:lnTo>
                  <a:lnTo>
                    <a:pt x="146" y="1129"/>
                  </a:lnTo>
                  <a:lnTo>
                    <a:pt x="238" y="1164"/>
                  </a:lnTo>
                  <a:lnTo>
                    <a:pt x="325" y="1208"/>
                  </a:lnTo>
                  <a:lnTo>
                    <a:pt x="406" y="1261"/>
                  </a:lnTo>
                  <a:lnTo>
                    <a:pt x="478" y="1324"/>
                  </a:lnTo>
                  <a:lnTo>
                    <a:pt x="544" y="1394"/>
                  </a:lnTo>
                  <a:lnTo>
                    <a:pt x="603" y="1470"/>
                  </a:lnTo>
                  <a:lnTo>
                    <a:pt x="628" y="1511"/>
                  </a:lnTo>
                  <a:lnTo>
                    <a:pt x="1245" y="1495"/>
                  </a:lnTo>
                  <a:lnTo>
                    <a:pt x="1572" y="958"/>
                  </a:lnTo>
                  <a:lnTo>
                    <a:pt x="1542" y="906"/>
                  </a:lnTo>
                  <a:lnTo>
                    <a:pt x="1476" y="809"/>
                  </a:lnTo>
                  <a:lnTo>
                    <a:pt x="1404" y="716"/>
                  </a:lnTo>
                  <a:lnTo>
                    <a:pt x="1327" y="626"/>
                  </a:lnTo>
                  <a:lnTo>
                    <a:pt x="1245" y="542"/>
                  </a:lnTo>
                  <a:lnTo>
                    <a:pt x="1157" y="463"/>
                  </a:lnTo>
                  <a:lnTo>
                    <a:pt x="1065" y="389"/>
                  </a:lnTo>
                  <a:lnTo>
                    <a:pt x="969" y="320"/>
                  </a:lnTo>
                  <a:lnTo>
                    <a:pt x="870" y="258"/>
                  </a:lnTo>
                  <a:lnTo>
                    <a:pt x="765" y="202"/>
                  </a:lnTo>
                  <a:lnTo>
                    <a:pt x="657" y="152"/>
                  </a:lnTo>
                  <a:lnTo>
                    <a:pt x="544" y="109"/>
                  </a:lnTo>
                  <a:lnTo>
                    <a:pt x="430" y="71"/>
                  </a:lnTo>
                  <a:lnTo>
                    <a:pt x="312" y="42"/>
                  </a:lnTo>
                  <a:lnTo>
                    <a:pt x="192" y="20"/>
                  </a:lnTo>
                  <a:lnTo>
                    <a:pt x="69" y="5"/>
                  </a:lnTo>
                  <a:lnTo>
                    <a:pt x="6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sz="2400" b="1">
                <a:solidFill>
                  <a:schemeClr val="bg1"/>
                </a:solidFill>
              </a:endParaRPr>
            </a:p>
          </p:txBody>
        </p:sp>
        <p:sp>
          <p:nvSpPr>
            <p:cNvPr id="14" name="Freeform 1164">
              <a:extLst>
                <a:ext uri="{FF2B5EF4-FFF2-40B4-BE49-F238E27FC236}">
                  <a16:creationId xmlns="" xmlns:a16="http://schemas.microsoft.com/office/drawing/2014/main" id="{EDD52E57-6058-4E49-8421-A574FDF52D3C}"/>
                </a:ext>
              </a:extLst>
            </p:cNvPr>
            <p:cNvSpPr>
              <a:spLocks/>
            </p:cNvSpPr>
            <p:nvPr/>
          </p:nvSpPr>
          <p:spPr bwMode="auto">
            <a:xfrm>
              <a:off x="6226346" y="1243159"/>
              <a:ext cx="1933056" cy="1854357"/>
            </a:xfrm>
            <a:custGeom>
              <a:avLst/>
              <a:gdLst>
                <a:gd name="T0" fmla="*/ 0 w 1572"/>
                <a:gd name="T1" fmla="*/ 1099 h 1511"/>
                <a:gd name="T2" fmla="*/ 50 w 1572"/>
                <a:gd name="T3" fmla="*/ 1106 h 1511"/>
                <a:gd name="T4" fmla="*/ 146 w 1572"/>
                <a:gd name="T5" fmla="*/ 1129 h 1511"/>
                <a:gd name="T6" fmla="*/ 238 w 1572"/>
                <a:gd name="T7" fmla="*/ 1164 h 1511"/>
                <a:gd name="T8" fmla="*/ 325 w 1572"/>
                <a:gd name="T9" fmla="*/ 1208 h 1511"/>
                <a:gd name="T10" fmla="*/ 406 w 1572"/>
                <a:gd name="T11" fmla="*/ 1261 h 1511"/>
                <a:gd name="T12" fmla="*/ 478 w 1572"/>
                <a:gd name="T13" fmla="*/ 1324 h 1511"/>
                <a:gd name="T14" fmla="*/ 544 w 1572"/>
                <a:gd name="T15" fmla="*/ 1394 h 1511"/>
                <a:gd name="T16" fmla="*/ 603 w 1572"/>
                <a:gd name="T17" fmla="*/ 1470 h 1511"/>
                <a:gd name="T18" fmla="*/ 628 w 1572"/>
                <a:gd name="T19" fmla="*/ 1511 h 1511"/>
                <a:gd name="T20" fmla="*/ 1245 w 1572"/>
                <a:gd name="T21" fmla="*/ 1495 h 1511"/>
                <a:gd name="T22" fmla="*/ 1572 w 1572"/>
                <a:gd name="T23" fmla="*/ 958 h 1511"/>
                <a:gd name="T24" fmla="*/ 1542 w 1572"/>
                <a:gd name="T25" fmla="*/ 906 h 1511"/>
                <a:gd name="T26" fmla="*/ 1476 w 1572"/>
                <a:gd name="T27" fmla="*/ 809 h 1511"/>
                <a:gd name="T28" fmla="*/ 1404 w 1572"/>
                <a:gd name="T29" fmla="*/ 716 h 1511"/>
                <a:gd name="T30" fmla="*/ 1327 w 1572"/>
                <a:gd name="T31" fmla="*/ 626 h 1511"/>
                <a:gd name="T32" fmla="*/ 1245 w 1572"/>
                <a:gd name="T33" fmla="*/ 542 h 1511"/>
                <a:gd name="T34" fmla="*/ 1157 w 1572"/>
                <a:gd name="T35" fmla="*/ 463 h 1511"/>
                <a:gd name="T36" fmla="*/ 1065 w 1572"/>
                <a:gd name="T37" fmla="*/ 389 h 1511"/>
                <a:gd name="T38" fmla="*/ 969 w 1572"/>
                <a:gd name="T39" fmla="*/ 320 h 1511"/>
                <a:gd name="T40" fmla="*/ 870 w 1572"/>
                <a:gd name="T41" fmla="*/ 258 h 1511"/>
                <a:gd name="T42" fmla="*/ 765 w 1572"/>
                <a:gd name="T43" fmla="*/ 202 h 1511"/>
                <a:gd name="T44" fmla="*/ 657 w 1572"/>
                <a:gd name="T45" fmla="*/ 152 h 1511"/>
                <a:gd name="T46" fmla="*/ 544 w 1572"/>
                <a:gd name="T47" fmla="*/ 109 h 1511"/>
                <a:gd name="T48" fmla="*/ 430 w 1572"/>
                <a:gd name="T49" fmla="*/ 71 h 1511"/>
                <a:gd name="T50" fmla="*/ 312 w 1572"/>
                <a:gd name="T51" fmla="*/ 42 h 1511"/>
                <a:gd name="T52" fmla="*/ 192 w 1572"/>
                <a:gd name="T53" fmla="*/ 20 h 1511"/>
                <a:gd name="T54" fmla="*/ 69 w 1572"/>
                <a:gd name="T55" fmla="*/ 5 h 1511"/>
                <a:gd name="T56" fmla="*/ 6 w 1572"/>
                <a:gd name="T57" fmla="*/ 0 h 1511"/>
                <a:gd name="T58" fmla="*/ 303 w 1572"/>
                <a:gd name="T59" fmla="*/ 541 h 1511"/>
                <a:gd name="T60" fmla="*/ 0 w 1572"/>
                <a:gd name="T61" fmla="*/ 1099 h 15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1572" h="1511">
                  <a:moveTo>
                    <a:pt x="0" y="1099"/>
                  </a:moveTo>
                  <a:lnTo>
                    <a:pt x="50" y="1106"/>
                  </a:lnTo>
                  <a:lnTo>
                    <a:pt x="146" y="1129"/>
                  </a:lnTo>
                  <a:lnTo>
                    <a:pt x="238" y="1164"/>
                  </a:lnTo>
                  <a:lnTo>
                    <a:pt x="325" y="1208"/>
                  </a:lnTo>
                  <a:lnTo>
                    <a:pt x="406" y="1261"/>
                  </a:lnTo>
                  <a:lnTo>
                    <a:pt x="478" y="1324"/>
                  </a:lnTo>
                  <a:lnTo>
                    <a:pt x="544" y="1394"/>
                  </a:lnTo>
                  <a:lnTo>
                    <a:pt x="603" y="1470"/>
                  </a:lnTo>
                  <a:lnTo>
                    <a:pt x="628" y="1511"/>
                  </a:lnTo>
                  <a:lnTo>
                    <a:pt x="1245" y="1495"/>
                  </a:lnTo>
                  <a:lnTo>
                    <a:pt x="1572" y="958"/>
                  </a:lnTo>
                  <a:lnTo>
                    <a:pt x="1542" y="906"/>
                  </a:lnTo>
                  <a:lnTo>
                    <a:pt x="1476" y="809"/>
                  </a:lnTo>
                  <a:lnTo>
                    <a:pt x="1404" y="716"/>
                  </a:lnTo>
                  <a:lnTo>
                    <a:pt x="1327" y="626"/>
                  </a:lnTo>
                  <a:lnTo>
                    <a:pt x="1245" y="542"/>
                  </a:lnTo>
                  <a:lnTo>
                    <a:pt x="1157" y="463"/>
                  </a:lnTo>
                  <a:lnTo>
                    <a:pt x="1065" y="389"/>
                  </a:lnTo>
                  <a:lnTo>
                    <a:pt x="969" y="320"/>
                  </a:lnTo>
                  <a:lnTo>
                    <a:pt x="870" y="258"/>
                  </a:lnTo>
                  <a:lnTo>
                    <a:pt x="765" y="202"/>
                  </a:lnTo>
                  <a:lnTo>
                    <a:pt x="657" y="152"/>
                  </a:lnTo>
                  <a:lnTo>
                    <a:pt x="544" y="109"/>
                  </a:lnTo>
                  <a:lnTo>
                    <a:pt x="430" y="71"/>
                  </a:lnTo>
                  <a:lnTo>
                    <a:pt x="312" y="42"/>
                  </a:lnTo>
                  <a:lnTo>
                    <a:pt x="192" y="20"/>
                  </a:lnTo>
                  <a:lnTo>
                    <a:pt x="69" y="5"/>
                  </a:lnTo>
                  <a:lnTo>
                    <a:pt x="6" y="0"/>
                  </a:lnTo>
                  <a:lnTo>
                    <a:pt x="303" y="541"/>
                  </a:lnTo>
                  <a:lnTo>
                    <a:pt x="0" y="1099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sz="2400" b="1" dirty="0">
                <a:solidFill>
                  <a:schemeClr val="bg1"/>
                </a:solidFill>
              </a:endParaRPr>
            </a:p>
          </p:txBody>
        </p:sp>
        <p:sp>
          <p:nvSpPr>
            <p:cNvPr id="15" name="Freeform 1165">
              <a:extLst>
                <a:ext uri="{FF2B5EF4-FFF2-40B4-BE49-F238E27FC236}">
                  <a16:creationId xmlns="" xmlns:a16="http://schemas.microsoft.com/office/drawing/2014/main" id="{3A37C7FE-D204-4898-B907-2A4BBB24491C}"/>
                </a:ext>
              </a:extLst>
            </p:cNvPr>
            <p:cNvSpPr>
              <a:spLocks/>
            </p:cNvSpPr>
            <p:nvPr/>
          </p:nvSpPr>
          <p:spPr bwMode="auto">
            <a:xfrm>
              <a:off x="6998583" y="2551537"/>
              <a:ext cx="1490372" cy="2267529"/>
            </a:xfrm>
            <a:custGeom>
              <a:avLst/>
              <a:gdLst>
                <a:gd name="T0" fmla="*/ 52 w 1209"/>
                <a:gd name="T1" fmla="*/ 551 h 1842"/>
                <a:gd name="T2" fmla="*/ 66 w 1209"/>
                <a:gd name="T3" fmla="*/ 588 h 1842"/>
                <a:gd name="T4" fmla="*/ 89 w 1209"/>
                <a:gd name="T5" fmla="*/ 667 h 1842"/>
                <a:gd name="T6" fmla="*/ 106 w 1209"/>
                <a:gd name="T7" fmla="*/ 748 h 1842"/>
                <a:gd name="T8" fmla="*/ 114 w 1209"/>
                <a:gd name="T9" fmla="*/ 832 h 1842"/>
                <a:gd name="T10" fmla="*/ 115 w 1209"/>
                <a:gd name="T11" fmla="*/ 875 h 1842"/>
                <a:gd name="T12" fmla="*/ 114 w 1209"/>
                <a:gd name="T13" fmla="*/ 933 h 1842"/>
                <a:gd name="T14" fmla="*/ 98 w 1209"/>
                <a:gd name="T15" fmla="*/ 1046 h 1842"/>
                <a:gd name="T16" fmla="*/ 70 w 1209"/>
                <a:gd name="T17" fmla="*/ 1152 h 1842"/>
                <a:gd name="T18" fmla="*/ 27 w 1209"/>
                <a:gd name="T19" fmla="*/ 1255 h 1842"/>
                <a:gd name="T20" fmla="*/ 0 w 1209"/>
                <a:gd name="T21" fmla="*/ 1301 h 1842"/>
                <a:gd name="T22" fmla="*/ 324 w 1209"/>
                <a:gd name="T23" fmla="*/ 1829 h 1842"/>
                <a:gd name="T24" fmla="*/ 952 w 1209"/>
                <a:gd name="T25" fmla="*/ 1842 h 1842"/>
                <a:gd name="T26" fmla="*/ 982 w 1209"/>
                <a:gd name="T27" fmla="*/ 1789 h 1842"/>
                <a:gd name="T28" fmla="*/ 1037 w 1209"/>
                <a:gd name="T29" fmla="*/ 1677 h 1842"/>
                <a:gd name="T30" fmla="*/ 1085 w 1209"/>
                <a:gd name="T31" fmla="*/ 1563 h 1842"/>
                <a:gd name="T32" fmla="*/ 1125 w 1209"/>
                <a:gd name="T33" fmla="*/ 1444 h 1842"/>
                <a:gd name="T34" fmla="*/ 1158 w 1209"/>
                <a:gd name="T35" fmla="*/ 1323 h 1842"/>
                <a:gd name="T36" fmla="*/ 1183 w 1209"/>
                <a:gd name="T37" fmla="*/ 1198 h 1842"/>
                <a:gd name="T38" fmla="*/ 1200 w 1209"/>
                <a:gd name="T39" fmla="*/ 1070 h 1842"/>
                <a:gd name="T40" fmla="*/ 1209 w 1209"/>
                <a:gd name="T41" fmla="*/ 941 h 1842"/>
                <a:gd name="T42" fmla="*/ 1209 w 1209"/>
                <a:gd name="T43" fmla="*/ 875 h 1842"/>
                <a:gd name="T44" fmla="*/ 1209 w 1209"/>
                <a:gd name="T45" fmla="*/ 816 h 1842"/>
                <a:gd name="T46" fmla="*/ 1203 w 1209"/>
                <a:gd name="T47" fmla="*/ 700 h 1842"/>
                <a:gd name="T48" fmla="*/ 1188 w 1209"/>
                <a:gd name="T49" fmla="*/ 586 h 1842"/>
                <a:gd name="T50" fmla="*/ 1169 w 1209"/>
                <a:gd name="T51" fmla="*/ 473 h 1842"/>
                <a:gd name="T52" fmla="*/ 1142 w 1209"/>
                <a:gd name="T53" fmla="*/ 363 h 1842"/>
                <a:gd name="T54" fmla="*/ 1109 w 1209"/>
                <a:gd name="T55" fmla="*/ 257 h 1842"/>
                <a:gd name="T56" fmla="*/ 1070 w 1209"/>
                <a:gd name="T57" fmla="*/ 152 h 1842"/>
                <a:gd name="T58" fmla="*/ 1026 w 1209"/>
                <a:gd name="T59" fmla="*/ 49 h 1842"/>
                <a:gd name="T60" fmla="*/ 1002 w 1209"/>
                <a:gd name="T61" fmla="*/ 0 h 1842"/>
                <a:gd name="T62" fmla="*/ 678 w 1209"/>
                <a:gd name="T63" fmla="*/ 534 h 1842"/>
                <a:gd name="T64" fmla="*/ 52 w 1209"/>
                <a:gd name="T65" fmla="*/ 551 h 18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209" h="1842">
                  <a:moveTo>
                    <a:pt x="52" y="551"/>
                  </a:moveTo>
                  <a:lnTo>
                    <a:pt x="66" y="588"/>
                  </a:lnTo>
                  <a:lnTo>
                    <a:pt x="89" y="667"/>
                  </a:lnTo>
                  <a:lnTo>
                    <a:pt x="106" y="748"/>
                  </a:lnTo>
                  <a:lnTo>
                    <a:pt x="114" y="832"/>
                  </a:lnTo>
                  <a:lnTo>
                    <a:pt x="115" y="875"/>
                  </a:lnTo>
                  <a:lnTo>
                    <a:pt x="114" y="933"/>
                  </a:lnTo>
                  <a:lnTo>
                    <a:pt x="98" y="1046"/>
                  </a:lnTo>
                  <a:lnTo>
                    <a:pt x="70" y="1152"/>
                  </a:lnTo>
                  <a:lnTo>
                    <a:pt x="27" y="1255"/>
                  </a:lnTo>
                  <a:lnTo>
                    <a:pt x="0" y="1301"/>
                  </a:lnTo>
                  <a:lnTo>
                    <a:pt x="324" y="1829"/>
                  </a:lnTo>
                  <a:lnTo>
                    <a:pt x="952" y="1842"/>
                  </a:lnTo>
                  <a:lnTo>
                    <a:pt x="982" y="1789"/>
                  </a:lnTo>
                  <a:lnTo>
                    <a:pt x="1037" y="1677"/>
                  </a:lnTo>
                  <a:lnTo>
                    <a:pt x="1085" y="1563"/>
                  </a:lnTo>
                  <a:lnTo>
                    <a:pt x="1125" y="1444"/>
                  </a:lnTo>
                  <a:lnTo>
                    <a:pt x="1158" y="1323"/>
                  </a:lnTo>
                  <a:lnTo>
                    <a:pt x="1183" y="1198"/>
                  </a:lnTo>
                  <a:lnTo>
                    <a:pt x="1200" y="1070"/>
                  </a:lnTo>
                  <a:lnTo>
                    <a:pt x="1209" y="941"/>
                  </a:lnTo>
                  <a:lnTo>
                    <a:pt x="1209" y="875"/>
                  </a:lnTo>
                  <a:lnTo>
                    <a:pt x="1209" y="816"/>
                  </a:lnTo>
                  <a:lnTo>
                    <a:pt x="1203" y="700"/>
                  </a:lnTo>
                  <a:lnTo>
                    <a:pt x="1188" y="586"/>
                  </a:lnTo>
                  <a:lnTo>
                    <a:pt x="1169" y="473"/>
                  </a:lnTo>
                  <a:lnTo>
                    <a:pt x="1142" y="363"/>
                  </a:lnTo>
                  <a:lnTo>
                    <a:pt x="1109" y="257"/>
                  </a:lnTo>
                  <a:lnTo>
                    <a:pt x="1070" y="152"/>
                  </a:lnTo>
                  <a:lnTo>
                    <a:pt x="1026" y="49"/>
                  </a:lnTo>
                  <a:lnTo>
                    <a:pt x="1002" y="0"/>
                  </a:lnTo>
                  <a:lnTo>
                    <a:pt x="678" y="534"/>
                  </a:lnTo>
                  <a:lnTo>
                    <a:pt x="52" y="55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274320" rIns="91440" bIns="45720" numCol="1" anchor="ctr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sz="2400" b="1" dirty="0">
                <a:solidFill>
                  <a:schemeClr val="bg1"/>
                </a:solidFill>
              </a:endParaRPr>
            </a:p>
          </p:txBody>
        </p:sp>
        <p:sp>
          <p:nvSpPr>
            <p:cNvPr id="16" name="Freeform 1166">
              <a:extLst>
                <a:ext uri="{FF2B5EF4-FFF2-40B4-BE49-F238E27FC236}">
                  <a16:creationId xmlns="" xmlns:a16="http://schemas.microsoft.com/office/drawing/2014/main" id="{19BAC2DB-7EBE-43B3-B77E-B8834A688502}"/>
                </a:ext>
              </a:extLst>
            </p:cNvPr>
            <p:cNvSpPr>
              <a:spLocks/>
            </p:cNvSpPr>
            <p:nvPr/>
          </p:nvSpPr>
          <p:spPr bwMode="auto">
            <a:xfrm>
              <a:off x="4101461" y="1238239"/>
              <a:ext cx="2346228" cy="1760900"/>
            </a:xfrm>
            <a:custGeom>
              <a:avLst/>
              <a:gdLst>
                <a:gd name="T0" fmla="*/ 943 w 1905"/>
                <a:gd name="T1" fmla="*/ 1432 h 1432"/>
                <a:gd name="T2" fmla="*/ 972 w 1905"/>
                <a:gd name="T3" fmla="*/ 1394 h 1432"/>
                <a:gd name="T4" fmla="*/ 1037 w 1905"/>
                <a:gd name="T5" fmla="*/ 1326 h 1432"/>
                <a:gd name="T6" fmla="*/ 1109 w 1905"/>
                <a:gd name="T7" fmla="*/ 1265 h 1432"/>
                <a:gd name="T8" fmla="*/ 1188 w 1905"/>
                <a:gd name="T9" fmla="*/ 1211 h 1432"/>
                <a:gd name="T10" fmla="*/ 1272 w 1905"/>
                <a:gd name="T11" fmla="*/ 1167 h 1432"/>
                <a:gd name="T12" fmla="*/ 1362 w 1905"/>
                <a:gd name="T13" fmla="*/ 1134 h 1432"/>
                <a:gd name="T14" fmla="*/ 1457 w 1905"/>
                <a:gd name="T15" fmla="*/ 1109 h 1432"/>
                <a:gd name="T16" fmla="*/ 1555 w 1905"/>
                <a:gd name="T17" fmla="*/ 1096 h 1432"/>
                <a:gd name="T18" fmla="*/ 1606 w 1905"/>
                <a:gd name="T19" fmla="*/ 1095 h 1432"/>
                <a:gd name="T20" fmla="*/ 1905 w 1905"/>
                <a:gd name="T21" fmla="*/ 544 h 1432"/>
                <a:gd name="T22" fmla="*/ 1607 w 1905"/>
                <a:gd name="T23" fmla="*/ 0 h 1432"/>
                <a:gd name="T24" fmla="*/ 1543 w 1905"/>
                <a:gd name="T25" fmla="*/ 1 h 1432"/>
                <a:gd name="T26" fmla="*/ 1420 w 1905"/>
                <a:gd name="T27" fmla="*/ 10 h 1432"/>
                <a:gd name="T28" fmla="*/ 1298 w 1905"/>
                <a:gd name="T29" fmla="*/ 26 h 1432"/>
                <a:gd name="T30" fmla="*/ 1179 w 1905"/>
                <a:gd name="T31" fmla="*/ 50 h 1432"/>
                <a:gd name="T32" fmla="*/ 1062 w 1905"/>
                <a:gd name="T33" fmla="*/ 80 h 1432"/>
                <a:gd name="T34" fmla="*/ 950 w 1905"/>
                <a:gd name="T35" fmla="*/ 119 h 1432"/>
                <a:gd name="T36" fmla="*/ 840 w 1905"/>
                <a:gd name="T37" fmla="*/ 163 h 1432"/>
                <a:gd name="T38" fmla="*/ 733 w 1905"/>
                <a:gd name="T39" fmla="*/ 213 h 1432"/>
                <a:gd name="T40" fmla="*/ 630 w 1905"/>
                <a:gd name="T41" fmla="*/ 270 h 1432"/>
                <a:gd name="T42" fmla="*/ 531 w 1905"/>
                <a:gd name="T43" fmla="*/ 333 h 1432"/>
                <a:gd name="T44" fmla="*/ 436 w 1905"/>
                <a:gd name="T45" fmla="*/ 401 h 1432"/>
                <a:gd name="T46" fmla="*/ 346 w 1905"/>
                <a:gd name="T47" fmla="*/ 475 h 1432"/>
                <a:gd name="T48" fmla="*/ 260 w 1905"/>
                <a:gd name="T49" fmla="*/ 556 h 1432"/>
                <a:gd name="T50" fmla="*/ 179 w 1905"/>
                <a:gd name="T51" fmla="*/ 639 h 1432"/>
                <a:gd name="T52" fmla="*/ 103 w 1905"/>
                <a:gd name="T53" fmla="*/ 728 h 1432"/>
                <a:gd name="T54" fmla="*/ 32 w 1905"/>
                <a:gd name="T55" fmla="*/ 821 h 1432"/>
                <a:gd name="T56" fmla="*/ 0 w 1905"/>
                <a:gd name="T57" fmla="*/ 871 h 1432"/>
                <a:gd name="T58" fmla="*/ 606 w 1905"/>
                <a:gd name="T59" fmla="*/ 884 h 1432"/>
                <a:gd name="T60" fmla="*/ 943 w 1905"/>
                <a:gd name="T61" fmla="*/ 1432 h 14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1905" h="1432">
                  <a:moveTo>
                    <a:pt x="943" y="1432"/>
                  </a:moveTo>
                  <a:lnTo>
                    <a:pt x="972" y="1394"/>
                  </a:lnTo>
                  <a:lnTo>
                    <a:pt x="1037" y="1326"/>
                  </a:lnTo>
                  <a:lnTo>
                    <a:pt x="1109" y="1265"/>
                  </a:lnTo>
                  <a:lnTo>
                    <a:pt x="1188" y="1211"/>
                  </a:lnTo>
                  <a:lnTo>
                    <a:pt x="1272" y="1167"/>
                  </a:lnTo>
                  <a:lnTo>
                    <a:pt x="1362" y="1134"/>
                  </a:lnTo>
                  <a:lnTo>
                    <a:pt x="1457" y="1109"/>
                  </a:lnTo>
                  <a:lnTo>
                    <a:pt x="1555" y="1096"/>
                  </a:lnTo>
                  <a:lnTo>
                    <a:pt x="1606" y="1095"/>
                  </a:lnTo>
                  <a:lnTo>
                    <a:pt x="1905" y="544"/>
                  </a:lnTo>
                  <a:lnTo>
                    <a:pt x="1607" y="0"/>
                  </a:lnTo>
                  <a:lnTo>
                    <a:pt x="1543" y="1"/>
                  </a:lnTo>
                  <a:lnTo>
                    <a:pt x="1420" y="10"/>
                  </a:lnTo>
                  <a:lnTo>
                    <a:pt x="1298" y="26"/>
                  </a:lnTo>
                  <a:lnTo>
                    <a:pt x="1179" y="50"/>
                  </a:lnTo>
                  <a:lnTo>
                    <a:pt x="1062" y="80"/>
                  </a:lnTo>
                  <a:lnTo>
                    <a:pt x="950" y="119"/>
                  </a:lnTo>
                  <a:lnTo>
                    <a:pt x="840" y="163"/>
                  </a:lnTo>
                  <a:lnTo>
                    <a:pt x="733" y="213"/>
                  </a:lnTo>
                  <a:lnTo>
                    <a:pt x="630" y="270"/>
                  </a:lnTo>
                  <a:lnTo>
                    <a:pt x="531" y="333"/>
                  </a:lnTo>
                  <a:lnTo>
                    <a:pt x="436" y="401"/>
                  </a:lnTo>
                  <a:lnTo>
                    <a:pt x="346" y="475"/>
                  </a:lnTo>
                  <a:lnTo>
                    <a:pt x="260" y="556"/>
                  </a:lnTo>
                  <a:lnTo>
                    <a:pt x="179" y="639"/>
                  </a:lnTo>
                  <a:lnTo>
                    <a:pt x="103" y="728"/>
                  </a:lnTo>
                  <a:lnTo>
                    <a:pt x="32" y="821"/>
                  </a:lnTo>
                  <a:lnTo>
                    <a:pt x="0" y="871"/>
                  </a:lnTo>
                  <a:lnTo>
                    <a:pt x="606" y="884"/>
                  </a:lnTo>
                  <a:lnTo>
                    <a:pt x="943" y="1432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548640" tIns="45720" rIns="91440" bIns="45720" numCol="1" anchor="ctr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sz="2400" b="1" dirty="0"/>
            </a:p>
          </p:txBody>
        </p:sp>
        <p:sp>
          <p:nvSpPr>
            <p:cNvPr id="17" name="Freeform 1167">
              <a:extLst>
                <a:ext uri="{FF2B5EF4-FFF2-40B4-BE49-F238E27FC236}">
                  <a16:creationId xmlns="" xmlns:a16="http://schemas.microsoft.com/office/drawing/2014/main" id="{B0EB4F54-B648-4A7A-AC19-811A66C72A16}"/>
                </a:ext>
              </a:extLst>
            </p:cNvPr>
            <p:cNvSpPr>
              <a:spLocks/>
            </p:cNvSpPr>
            <p:nvPr/>
          </p:nvSpPr>
          <p:spPr bwMode="auto">
            <a:xfrm>
              <a:off x="3703044" y="2438405"/>
              <a:ext cx="1480535" cy="2247854"/>
            </a:xfrm>
            <a:custGeom>
              <a:avLst/>
              <a:gdLst>
                <a:gd name="T0" fmla="*/ 1158 w 1201"/>
                <a:gd name="T1" fmla="*/ 1290 h 1826"/>
                <a:gd name="T2" fmla="*/ 1144 w 1201"/>
                <a:gd name="T3" fmla="*/ 1252 h 1826"/>
                <a:gd name="T4" fmla="*/ 1119 w 1201"/>
                <a:gd name="T5" fmla="*/ 1174 h 1826"/>
                <a:gd name="T6" fmla="*/ 1104 w 1201"/>
                <a:gd name="T7" fmla="*/ 1093 h 1826"/>
                <a:gd name="T8" fmla="*/ 1095 w 1201"/>
                <a:gd name="T9" fmla="*/ 1010 h 1826"/>
                <a:gd name="T10" fmla="*/ 1095 w 1201"/>
                <a:gd name="T11" fmla="*/ 967 h 1826"/>
                <a:gd name="T12" fmla="*/ 1096 w 1201"/>
                <a:gd name="T13" fmla="*/ 911 h 1826"/>
                <a:gd name="T14" fmla="*/ 1110 w 1201"/>
                <a:gd name="T15" fmla="*/ 802 h 1826"/>
                <a:gd name="T16" fmla="*/ 1138 w 1201"/>
                <a:gd name="T17" fmla="*/ 698 h 1826"/>
                <a:gd name="T18" fmla="*/ 1177 w 1201"/>
                <a:gd name="T19" fmla="*/ 601 h 1826"/>
                <a:gd name="T20" fmla="*/ 1201 w 1201"/>
                <a:gd name="T21" fmla="*/ 555 h 1826"/>
                <a:gd name="T22" fmla="*/ 869 w 1201"/>
                <a:gd name="T23" fmla="*/ 13 h 1826"/>
                <a:gd name="T24" fmla="*/ 258 w 1201"/>
                <a:gd name="T25" fmla="*/ 0 h 1826"/>
                <a:gd name="T26" fmla="*/ 228 w 1201"/>
                <a:gd name="T27" fmla="*/ 53 h 1826"/>
                <a:gd name="T28" fmla="*/ 173 w 1201"/>
                <a:gd name="T29" fmla="*/ 164 h 1826"/>
                <a:gd name="T30" fmla="*/ 125 w 1201"/>
                <a:gd name="T31" fmla="*/ 279 h 1826"/>
                <a:gd name="T32" fmla="*/ 85 w 1201"/>
                <a:gd name="T33" fmla="*/ 398 h 1826"/>
                <a:gd name="T34" fmla="*/ 51 w 1201"/>
                <a:gd name="T35" fmla="*/ 520 h 1826"/>
                <a:gd name="T36" fmla="*/ 27 w 1201"/>
                <a:gd name="T37" fmla="*/ 644 h 1826"/>
                <a:gd name="T38" fmla="*/ 10 w 1201"/>
                <a:gd name="T39" fmla="*/ 771 h 1826"/>
                <a:gd name="T40" fmla="*/ 1 w 1201"/>
                <a:gd name="T41" fmla="*/ 901 h 1826"/>
                <a:gd name="T42" fmla="*/ 0 w 1201"/>
                <a:gd name="T43" fmla="*/ 967 h 1826"/>
                <a:gd name="T44" fmla="*/ 1 w 1201"/>
                <a:gd name="T45" fmla="*/ 1024 h 1826"/>
                <a:gd name="T46" fmla="*/ 7 w 1201"/>
                <a:gd name="T47" fmla="*/ 1138 h 1826"/>
                <a:gd name="T48" fmla="*/ 20 w 1201"/>
                <a:gd name="T49" fmla="*/ 1251 h 1826"/>
                <a:gd name="T50" fmla="*/ 40 w 1201"/>
                <a:gd name="T51" fmla="*/ 1361 h 1826"/>
                <a:gd name="T52" fmla="*/ 66 w 1201"/>
                <a:gd name="T53" fmla="*/ 1468 h 1826"/>
                <a:gd name="T54" fmla="*/ 97 w 1201"/>
                <a:gd name="T55" fmla="*/ 1573 h 1826"/>
                <a:gd name="T56" fmla="*/ 134 w 1201"/>
                <a:gd name="T57" fmla="*/ 1677 h 1826"/>
                <a:gd name="T58" fmla="*/ 176 w 1201"/>
                <a:gd name="T59" fmla="*/ 1777 h 1826"/>
                <a:gd name="T60" fmla="*/ 201 w 1201"/>
                <a:gd name="T61" fmla="*/ 1826 h 1826"/>
                <a:gd name="T62" fmla="*/ 514 w 1201"/>
                <a:gd name="T63" fmla="*/ 1306 h 1826"/>
                <a:gd name="T64" fmla="*/ 1158 w 1201"/>
                <a:gd name="T65" fmla="*/ 1290 h 18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201" h="1826">
                  <a:moveTo>
                    <a:pt x="1158" y="1290"/>
                  </a:moveTo>
                  <a:lnTo>
                    <a:pt x="1144" y="1252"/>
                  </a:lnTo>
                  <a:lnTo>
                    <a:pt x="1119" y="1174"/>
                  </a:lnTo>
                  <a:lnTo>
                    <a:pt x="1104" y="1093"/>
                  </a:lnTo>
                  <a:lnTo>
                    <a:pt x="1095" y="1010"/>
                  </a:lnTo>
                  <a:lnTo>
                    <a:pt x="1095" y="967"/>
                  </a:lnTo>
                  <a:lnTo>
                    <a:pt x="1096" y="911"/>
                  </a:lnTo>
                  <a:lnTo>
                    <a:pt x="1110" y="802"/>
                  </a:lnTo>
                  <a:lnTo>
                    <a:pt x="1138" y="698"/>
                  </a:lnTo>
                  <a:lnTo>
                    <a:pt x="1177" y="601"/>
                  </a:lnTo>
                  <a:lnTo>
                    <a:pt x="1201" y="555"/>
                  </a:lnTo>
                  <a:lnTo>
                    <a:pt x="869" y="13"/>
                  </a:lnTo>
                  <a:lnTo>
                    <a:pt x="258" y="0"/>
                  </a:lnTo>
                  <a:lnTo>
                    <a:pt x="228" y="53"/>
                  </a:lnTo>
                  <a:lnTo>
                    <a:pt x="173" y="164"/>
                  </a:lnTo>
                  <a:lnTo>
                    <a:pt x="125" y="279"/>
                  </a:lnTo>
                  <a:lnTo>
                    <a:pt x="85" y="398"/>
                  </a:lnTo>
                  <a:lnTo>
                    <a:pt x="51" y="520"/>
                  </a:lnTo>
                  <a:lnTo>
                    <a:pt x="27" y="644"/>
                  </a:lnTo>
                  <a:lnTo>
                    <a:pt x="10" y="771"/>
                  </a:lnTo>
                  <a:lnTo>
                    <a:pt x="1" y="901"/>
                  </a:lnTo>
                  <a:lnTo>
                    <a:pt x="0" y="967"/>
                  </a:lnTo>
                  <a:lnTo>
                    <a:pt x="1" y="1024"/>
                  </a:lnTo>
                  <a:lnTo>
                    <a:pt x="7" y="1138"/>
                  </a:lnTo>
                  <a:lnTo>
                    <a:pt x="20" y="1251"/>
                  </a:lnTo>
                  <a:lnTo>
                    <a:pt x="40" y="1361"/>
                  </a:lnTo>
                  <a:lnTo>
                    <a:pt x="66" y="1468"/>
                  </a:lnTo>
                  <a:lnTo>
                    <a:pt x="97" y="1573"/>
                  </a:lnTo>
                  <a:lnTo>
                    <a:pt x="134" y="1677"/>
                  </a:lnTo>
                  <a:lnTo>
                    <a:pt x="176" y="1777"/>
                  </a:lnTo>
                  <a:lnTo>
                    <a:pt x="201" y="1826"/>
                  </a:lnTo>
                  <a:lnTo>
                    <a:pt x="514" y="1306"/>
                  </a:lnTo>
                  <a:lnTo>
                    <a:pt x="1158" y="129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365760" numCol="1" anchor="ctr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sz="2400" b="1" dirty="0"/>
            </a:p>
          </p:txBody>
        </p:sp>
        <p:sp>
          <p:nvSpPr>
            <p:cNvPr id="18" name="Freeform 1168">
              <a:extLst>
                <a:ext uri="{FF2B5EF4-FFF2-40B4-BE49-F238E27FC236}">
                  <a16:creationId xmlns="" xmlns:a16="http://schemas.microsoft.com/office/drawing/2014/main" id="{F2E65E22-47EC-4CFE-BEA2-269B96E34934}"/>
                </a:ext>
              </a:extLst>
            </p:cNvPr>
            <p:cNvSpPr>
              <a:spLocks/>
            </p:cNvSpPr>
            <p:nvPr/>
          </p:nvSpPr>
          <p:spPr bwMode="auto">
            <a:xfrm>
              <a:off x="4022762" y="4159956"/>
              <a:ext cx="1923219" cy="1854357"/>
            </a:xfrm>
            <a:custGeom>
              <a:avLst/>
              <a:gdLst>
                <a:gd name="T0" fmla="*/ 1564 w 1564"/>
                <a:gd name="T1" fmla="*/ 411 h 1510"/>
                <a:gd name="T2" fmla="*/ 1516 w 1564"/>
                <a:gd name="T3" fmla="*/ 403 h 1510"/>
                <a:gd name="T4" fmla="*/ 1422 w 1564"/>
                <a:gd name="T5" fmla="*/ 379 h 1510"/>
                <a:gd name="T6" fmla="*/ 1332 w 1564"/>
                <a:gd name="T7" fmla="*/ 344 h 1510"/>
                <a:gd name="T8" fmla="*/ 1248 w 1564"/>
                <a:gd name="T9" fmla="*/ 298 h 1510"/>
                <a:gd name="T10" fmla="*/ 1170 w 1564"/>
                <a:gd name="T11" fmla="*/ 245 h 1510"/>
                <a:gd name="T12" fmla="*/ 1099 w 1564"/>
                <a:gd name="T13" fmla="*/ 184 h 1510"/>
                <a:gd name="T14" fmla="*/ 1034 w 1564"/>
                <a:gd name="T15" fmla="*/ 115 h 1510"/>
                <a:gd name="T16" fmla="*/ 977 w 1564"/>
                <a:gd name="T17" fmla="*/ 40 h 1510"/>
                <a:gd name="T18" fmla="*/ 953 w 1564"/>
                <a:gd name="T19" fmla="*/ 0 h 1510"/>
                <a:gd name="T20" fmla="*/ 317 w 1564"/>
                <a:gd name="T21" fmla="*/ 17 h 1510"/>
                <a:gd name="T22" fmla="*/ 0 w 1564"/>
                <a:gd name="T23" fmla="*/ 539 h 1510"/>
                <a:gd name="T24" fmla="*/ 30 w 1564"/>
                <a:gd name="T25" fmla="*/ 591 h 1510"/>
                <a:gd name="T26" fmla="*/ 96 w 1564"/>
                <a:gd name="T27" fmla="*/ 690 h 1510"/>
                <a:gd name="T28" fmla="*/ 166 w 1564"/>
                <a:gd name="T29" fmla="*/ 783 h 1510"/>
                <a:gd name="T30" fmla="*/ 242 w 1564"/>
                <a:gd name="T31" fmla="*/ 874 h 1510"/>
                <a:gd name="T32" fmla="*/ 324 w 1564"/>
                <a:gd name="T33" fmla="*/ 958 h 1510"/>
                <a:gd name="T34" fmla="*/ 411 w 1564"/>
                <a:gd name="T35" fmla="*/ 1038 h 1510"/>
                <a:gd name="T36" fmla="*/ 501 w 1564"/>
                <a:gd name="T37" fmla="*/ 1112 h 1510"/>
                <a:gd name="T38" fmla="*/ 597 w 1564"/>
                <a:gd name="T39" fmla="*/ 1181 h 1510"/>
                <a:gd name="T40" fmla="*/ 697 w 1564"/>
                <a:gd name="T41" fmla="*/ 1244 h 1510"/>
                <a:gd name="T42" fmla="*/ 801 w 1564"/>
                <a:gd name="T43" fmla="*/ 1301 h 1510"/>
                <a:gd name="T44" fmla="*/ 908 w 1564"/>
                <a:gd name="T45" fmla="*/ 1353 h 1510"/>
                <a:gd name="T46" fmla="*/ 1020 w 1564"/>
                <a:gd name="T47" fmla="*/ 1397 h 1510"/>
                <a:gd name="T48" fmla="*/ 1134 w 1564"/>
                <a:gd name="T49" fmla="*/ 1435 h 1510"/>
                <a:gd name="T50" fmla="*/ 1252 w 1564"/>
                <a:gd name="T51" fmla="*/ 1466 h 1510"/>
                <a:gd name="T52" fmla="*/ 1371 w 1564"/>
                <a:gd name="T53" fmla="*/ 1489 h 1510"/>
                <a:gd name="T54" fmla="*/ 1494 w 1564"/>
                <a:gd name="T55" fmla="*/ 1505 h 1510"/>
                <a:gd name="T56" fmla="*/ 1557 w 1564"/>
                <a:gd name="T57" fmla="*/ 1510 h 1510"/>
                <a:gd name="T58" fmla="*/ 1261 w 1564"/>
                <a:gd name="T59" fmla="*/ 971 h 1510"/>
                <a:gd name="T60" fmla="*/ 1564 w 1564"/>
                <a:gd name="T61" fmla="*/ 411 h 15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1564" h="1510">
                  <a:moveTo>
                    <a:pt x="1564" y="411"/>
                  </a:moveTo>
                  <a:lnTo>
                    <a:pt x="1516" y="403"/>
                  </a:lnTo>
                  <a:lnTo>
                    <a:pt x="1422" y="379"/>
                  </a:lnTo>
                  <a:lnTo>
                    <a:pt x="1332" y="344"/>
                  </a:lnTo>
                  <a:lnTo>
                    <a:pt x="1248" y="298"/>
                  </a:lnTo>
                  <a:lnTo>
                    <a:pt x="1170" y="245"/>
                  </a:lnTo>
                  <a:lnTo>
                    <a:pt x="1099" y="184"/>
                  </a:lnTo>
                  <a:lnTo>
                    <a:pt x="1034" y="115"/>
                  </a:lnTo>
                  <a:lnTo>
                    <a:pt x="977" y="40"/>
                  </a:lnTo>
                  <a:lnTo>
                    <a:pt x="953" y="0"/>
                  </a:lnTo>
                  <a:lnTo>
                    <a:pt x="317" y="17"/>
                  </a:lnTo>
                  <a:lnTo>
                    <a:pt x="0" y="539"/>
                  </a:lnTo>
                  <a:lnTo>
                    <a:pt x="30" y="591"/>
                  </a:lnTo>
                  <a:lnTo>
                    <a:pt x="96" y="690"/>
                  </a:lnTo>
                  <a:lnTo>
                    <a:pt x="166" y="783"/>
                  </a:lnTo>
                  <a:lnTo>
                    <a:pt x="242" y="874"/>
                  </a:lnTo>
                  <a:lnTo>
                    <a:pt x="324" y="958"/>
                  </a:lnTo>
                  <a:lnTo>
                    <a:pt x="411" y="1038"/>
                  </a:lnTo>
                  <a:lnTo>
                    <a:pt x="501" y="1112"/>
                  </a:lnTo>
                  <a:lnTo>
                    <a:pt x="597" y="1181"/>
                  </a:lnTo>
                  <a:lnTo>
                    <a:pt x="697" y="1244"/>
                  </a:lnTo>
                  <a:lnTo>
                    <a:pt x="801" y="1301"/>
                  </a:lnTo>
                  <a:lnTo>
                    <a:pt x="908" y="1353"/>
                  </a:lnTo>
                  <a:lnTo>
                    <a:pt x="1020" y="1397"/>
                  </a:lnTo>
                  <a:lnTo>
                    <a:pt x="1134" y="1435"/>
                  </a:lnTo>
                  <a:lnTo>
                    <a:pt x="1252" y="1466"/>
                  </a:lnTo>
                  <a:lnTo>
                    <a:pt x="1371" y="1489"/>
                  </a:lnTo>
                  <a:lnTo>
                    <a:pt x="1494" y="1505"/>
                  </a:lnTo>
                  <a:lnTo>
                    <a:pt x="1557" y="1510"/>
                  </a:lnTo>
                  <a:lnTo>
                    <a:pt x="1261" y="971"/>
                  </a:lnTo>
                  <a:lnTo>
                    <a:pt x="1564" y="41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sz="2400" b="1" dirty="0">
                <a:solidFill>
                  <a:schemeClr val="bg1"/>
                </a:solidFill>
              </a:endParaRPr>
            </a:p>
          </p:txBody>
        </p:sp>
        <p:sp>
          <p:nvSpPr>
            <p:cNvPr id="19" name="Freeform 1169">
              <a:extLst>
                <a:ext uri="{FF2B5EF4-FFF2-40B4-BE49-F238E27FC236}">
                  <a16:creationId xmlns="" xmlns:a16="http://schemas.microsoft.com/office/drawing/2014/main" id="{C171A18D-61CD-4CD6-BC5C-8F68BD8ECF20}"/>
                </a:ext>
              </a:extLst>
            </p:cNvPr>
            <p:cNvSpPr>
              <a:spLocks/>
            </p:cNvSpPr>
            <p:nvPr/>
          </p:nvSpPr>
          <p:spPr bwMode="auto">
            <a:xfrm>
              <a:off x="5724637" y="4273088"/>
              <a:ext cx="2365903" cy="1746145"/>
            </a:xfrm>
            <a:custGeom>
              <a:avLst/>
              <a:gdLst>
                <a:gd name="T0" fmla="*/ 970 w 1922"/>
                <a:gd name="T1" fmla="*/ 0 h 1419"/>
                <a:gd name="T2" fmla="*/ 940 w 1922"/>
                <a:gd name="T3" fmla="*/ 36 h 1419"/>
                <a:gd name="T4" fmla="*/ 874 w 1922"/>
                <a:gd name="T5" fmla="*/ 103 h 1419"/>
                <a:gd name="T6" fmla="*/ 800 w 1922"/>
                <a:gd name="T7" fmla="*/ 163 h 1419"/>
                <a:gd name="T8" fmla="*/ 721 w 1922"/>
                <a:gd name="T9" fmla="*/ 214 h 1419"/>
                <a:gd name="T10" fmla="*/ 635 w 1922"/>
                <a:gd name="T11" fmla="*/ 256 h 1419"/>
                <a:gd name="T12" fmla="*/ 546 w 1922"/>
                <a:gd name="T13" fmla="*/ 289 h 1419"/>
                <a:gd name="T14" fmla="*/ 451 w 1922"/>
                <a:gd name="T15" fmla="*/ 312 h 1419"/>
                <a:gd name="T16" fmla="*/ 353 w 1922"/>
                <a:gd name="T17" fmla="*/ 324 h 1419"/>
                <a:gd name="T18" fmla="*/ 301 w 1922"/>
                <a:gd name="T19" fmla="*/ 325 h 1419"/>
                <a:gd name="T20" fmla="*/ 298 w 1922"/>
                <a:gd name="T21" fmla="*/ 324 h 1419"/>
                <a:gd name="T22" fmla="*/ 0 w 1922"/>
                <a:gd name="T23" fmla="*/ 875 h 1419"/>
                <a:gd name="T24" fmla="*/ 298 w 1922"/>
                <a:gd name="T25" fmla="*/ 1419 h 1419"/>
                <a:gd name="T26" fmla="*/ 301 w 1922"/>
                <a:gd name="T27" fmla="*/ 1419 h 1419"/>
                <a:gd name="T28" fmla="*/ 364 w 1922"/>
                <a:gd name="T29" fmla="*/ 1418 h 1419"/>
                <a:gd name="T30" fmla="*/ 490 w 1922"/>
                <a:gd name="T31" fmla="*/ 1410 h 1419"/>
                <a:gd name="T32" fmla="*/ 612 w 1922"/>
                <a:gd name="T33" fmla="*/ 1394 h 1419"/>
                <a:gd name="T34" fmla="*/ 732 w 1922"/>
                <a:gd name="T35" fmla="*/ 1371 h 1419"/>
                <a:gd name="T36" fmla="*/ 849 w 1922"/>
                <a:gd name="T37" fmla="*/ 1341 h 1419"/>
                <a:gd name="T38" fmla="*/ 964 w 1922"/>
                <a:gd name="T39" fmla="*/ 1304 h 1419"/>
                <a:gd name="T40" fmla="*/ 1075 w 1922"/>
                <a:gd name="T41" fmla="*/ 1260 h 1419"/>
                <a:gd name="T42" fmla="*/ 1182 w 1922"/>
                <a:gd name="T43" fmla="*/ 1209 h 1419"/>
                <a:gd name="T44" fmla="*/ 1287 w 1922"/>
                <a:gd name="T45" fmla="*/ 1152 h 1419"/>
                <a:gd name="T46" fmla="*/ 1387 w 1922"/>
                <a:gd name="T47" fmla="*/ 1088 h 1419"/>
                <a:gd name="T48" fmla="*/ 1482 w 1922"/>
                <a:gd name="T49" fmla="*/ 1020 h 1419"/>
                <a:gd name="T50" fmla="*/ 1574 w 1922"/>
                <a:gd name="T51" fmla="*/ 946 h 1419"/>
                <a:gd name="T52" fmla="*/ 1660 w 1922"/>
                <a:gd name="T53" fmla="*/ 866 h 1419"/>
                <a:gd name="T54" fmla="*/ 1742 w 1922"/>
                <a:gd name="T55" fmla="*/ 781 h 1419"/>
                <a:gd name="T56" fmla="*/ 1819 w 1922"/>
                <a:gd name="T57" fmla="*/ 692 h 1419"/>
                <a:gd name="T58" fmla="*/ 1889 w 1922"/>
                <a:gd name="T59" fmla="*/ 597 h 1419"/>
                <a:gd name="T60" fmla="*/ 1922 w 1922"/>
                <a:gd name="T61" fmla="*/ 549 h 1419"/>
                <a:gd name="T62" fmla="*/ 1298 w 1922"/>
                <a:gd name="T63" fmla="*/ 535 h 1419"/>
                <a:gd name="T64" fmla="*/ 970 w 1922"/>
                <a:gd name="T65" fmla="*/ 0 h 14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922" h="1419">
                  <a:moveTo>
                    <a:pt x="970" y="0"/>
                  </a:moveTo>
                  <a:lnTo>
                    <a:pt x="940" y="36"/>
                  </a:lnTo>
                  <a:lnTo>
                    <a:pt x="874" y="103"/>
                  </a:lnTo>
                  <a:lnTo>
                    <a:pt x="800" y="163"/>
                  </a:lnTo>
                  <a:lnTo>
                    <a:pt x="721" y="214"/>
                  </a:lnTo>
                  <a:lnTo>
                    <a:pt x="635" y="256"/>
                  </a:lnTo>
                  <a:lnTo>
                    <a:pt x="546" y="289"/>
                  </a:lnTo>
                  <a:lnTo>
                    <a:pt x="451" y="312"/>
                  </a:lnTo>
                  <a:lnTo>
                    <a:pt x="353" y="324"/>
                  </a:lnTo>
                  <a:lnTo>
                    <a:pt x="301" y="325"/>
                  </a:lnTo>
                  <a:lnTo>
                    <a:pt x="298" y="324"/>
                  </a:lnTo>
                  <a:lnTo>
                    <a:pt x="0" y="875"/>
                  </a:lnTo>
                  <a:lnTo>
                    <a:pt x="298" y="1419"/>
                  </a:lnTo>
                  <a:lnTo>
                    <a:pt x="301" y="1419"/>
                  </a:lnTo>
                  <a:lnTo>
                    <a:pt x="364" y="1418"/>
                  </a:lnTo>
                  <a:lnTo>
                    <a:pt x="490" y="1410"/>
                  </a:lnTo>
                  <a:lnTo>
                    <a:pt x="612" y="1394"/>
                  </a:lnTo>
                  <a:lnTo>
                    <a:pt x="732" y="1371"/>
                  </a:lnTo>
                  <a:lnTo>
                    <a:pt x="849" y="1341"/>
                  </a:lnTo>
                  <a:lnTo>
                    <a:pt x="964" y="1304"/>
                  </a:lnTo>
                  <a:lnTo>
                    <a:pt x="1075" y="1260"/>
                  </a:lnTo>
                  <a:lnTo>
                    <a:pt x="1182" y="1209"/>
                  </a:lnTo>
                  <a:lnTo>
                    <a:pt x="1287" y="1152"/>
                  </a:lnTo>
                  <a:lnTo>
                    <a:pt x="1387" y="1088"/>
                  </a:lnTo>
                  <a:lnTo>
                    <a:pt x="1482" y="1020"/>
                  </a:lnTo>
                  <a:lnTo>
                    <a:pt x="1574" y="946"/>
                  </a:lnTo>
                  <a:lnTo>
                    <a:pt x="1660" y="866"/>
                  </a:lnTo>
                  <a:lnTo>
                    <a:pt x="1742" y="781"/>
                  </a:lnTo>
                  <a:lnTo>
                    <a:pt x="1819" y="692"/>
                  </a:lnTo>
                  <a:lnTo>
                    <a:pt x="1889" y="597"/>
                  </a:lnTo>
                  <a:lnTo>
                    <a:pt x="1922" y="549"/>
                  </a:lnTo>
                  <a:lnTo>
                    <a:pt x="1298" y="535"/>
                  </a:lnTo>
                  <a:lnTo>
                    <a:pt x="97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457200" bIns="45720" numCol="1" anchor="ctr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sz="2400" b="1" dirty="0">
                <a:solidFill>
                  <a:schemeClr val="bg1"/>
                </a:solidFill>
              </a:endParaRPr>
            </a:p>
          </p:txBody>
        </p:sp>
      </p:grpSp>
      <p:sp>
        <p:nvSpPr>
          <p:cNvPr id="20" name="TextBox 19">
            <a:extLst>
              <a:ext uri="{FF2B5EF4-FFF2-40B4-BE49-F238E27FC236}">
                <a16:creationId xmlns="" xmlns:a16="http://schemas.microsoft.com/office/drawing/2014/main" id="{6546C765-E67A-441D-9C45-DAA4B881113A}"/>
              </a:ext>
            </a:extLst>
          </p:cNvPr>
          <p:cNvSpPr txBox="1"/>
          <p:nvPr/>
        </p:nvSpPr>
        <p:spPr>
          <a:xfrm>
            <a:off x="5140995" y="2136611"/>
            <a:ext cx="809837" cy="830997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US" sz="4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01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="" xmlns:a16="http://schemas.microsoft.com/office/drawing/2014/main" id="{6546C765-E67A-441D-9C45-DAA4B881113A}"/>
              </a:ext>
            </a:extLst>
          </p:cNvPr>
          <p:cNvSpPr txBox="1"/>
          <p:nvPr/>
        </p:nvSpPr>
        <p:spPr>
          <a:xfrm>
            <a:off x="5692645" y="3867574"/>
            <a:ext cx="809837" cy="830997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US" sz="4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02</a:t>
            </a:r>
            <a:endParaRPr lang="en-US" sz="4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="" xmlns:a16="http://schemas.microsoft.com/office/drawing/2014/main" id="{6546C765-E67A-441D-9C45-DAA4B881113A}"/>
              </a:ext>
            </a:extLst>
          </p:cNvPr>
          <p:cNvSpPr txBox="1"/>
          <p:nvPr/>
        </p:nvSpPr>
        <p:spPr>
          <a:xfrm>
            <a:off x="4589343" y="5163278"/>
            <a:ext cx="809837" cy="830997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US" sz="4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03</a:t>
            </a:r>
            <a:endParaRPr lang="en-US" sz="4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="" xmlns:a16="http://schemas.microsoft.com/office/drawing/2014/main" id="{6546C765-E67A-441D-9C45-DAA4B881113A}"/>
              </a:ext>
            </a:extLst>
          </p:cNvPr>
          <p:cNvSpPr txBox="1"/>
          <p:nvPr/>
        </p:nvSpPr>
        <p:spPr>
          <a:xfrm>
            <a:off x="2837546" y="4754383"/>
            <a:ext cx="809837" cy="830997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US" sz="4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04</a:t>
            </a:r>
            <a:endParaRPr lang="en-US" sz="4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="" xmlns:a16="http://schemas.microsoft.com/office/drawing/2014/main" id="{6546C765-E67A-441D-9C45-DAA4B881113A}"/>
              </a:ext>
            </a:extLst>
          </p:cNvPr>
          <p:cNvSpPr txBox="1"/>
          <p:nvPr/>
        </p:nvSpPr>
        <p:spPr>
          <a:xfrm>
            <a:off x="2321896" y="3281589"/>
            <a:ext cx="809837" cy="830997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US" sz="4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05</a:t>
            </a:r>
            <a:endParaRPr lang="en-US" sz="4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="" xmlns:a16="http://schemas.microsoft.com/office/drawing/2014/main" id="{6546C765-E67A-441D-9C45-DAA4B881113A}"/>
              </a:ext>
            </a:extLst>
          </p:cNvPr>
          <p:cNvSpPr txBox="1"/>
          <p:nvPr/>
        </p:nvSpPr>
        <p:spPr>
          <a:xfrm>
            <a:off x="3557325" y="2009693"/>
            <a:ext cx="809837" cy="830997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US" sz="4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06</a:t>
            </a:r>
            <a:endParaRPr lang="en-US" sz="4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27" name="Group 26">
            <a:extLst>
              <a:ext uri="{FF2B5EF4-FFF2-40B4-BE49-F238E27FC236}">
                <a16:creationId xmlns="" xmlns:a16="http://schemas.microsoft.com/office/drawing/2014/main" id="{407BDC6F-2787-4831-A549-1E764CCC1314}"/>
              </a:ext>
            </a:extLst>
          </p:cNvPr>
          <p:cNvGrpSpPr/>
          <p:nvPr/>
        </p:nvGrpSpPr>
        <p:grpSpPr>
          <a:xfrm>
            <a:off x="6097563" y="1915894"/>
            <a:ext cx="3069214" cy="950196"/>
            <a:chOff x="-30228" y="1631410"/>
            <a:chExt cx="3316911" cy="950196"/>
          </a:xfrm>
        </p:grpSpPr>
        <p:sp>
          <p:nvSpPr>
            <p:cNvPr id="28" name="Rectangle 27">
              <a:extLst>
                <a:ext uri="{FF2B5EF4-FFF2-40B4-BE49-F238E27FC236}">
                  <a16:creationId xmlns="" xmlns:a16="http://schemas.microsoft.com/office/drawing/2014/main" id="{5B5E5466-A62A-4172-A074-400C9DC924FB}"/>
                </a:ext>
              </a:extLst>
            </p:cNvPr>
            <p:cNvSpPr/>
            <p:nvPr/>
          </p:nvSpPr>
          <p:spPr>
            <a:xfrm>
              <a:off x="-30228" y="1631410"/>
              <a:ext cx="3316911" cy="707886"/>
            </a:xfrm>
            <a:prstGeom prst="rect">
              <a:avLst/>
            </a:prstGeom>
          </p:spPr>
          <p:txBody>
            <a:bodyPr wrap="square" anchor="b">
              <a:spAutoFit/>
            </a:bodyPr>
            <a:lstStyle/>
            <a:p>
              <a:pPr algn="r"/>
              <a:r>
                <a:rPr lang="da-DK" sz="2000" b="1" dirty="0" smtClean="0">
                  <a:solidFill>
                    <a:schemeClr val="tx2"/>
                  </a:solidFill>
                  <a:latin typeface="arial" panose="020B0604020202020204" pitchFamily="34" charset="0"/>
                </a:rPr>
                <a:t>Cash transfers via NTP or GF </a:t>
              </a:r>
              <a:endParaRPr lang="en-US" sz="2000" b="1" dirty="0">
                <a:solidFill>
                  <a:schemeClr val="tx2"/>
                </a:solidFill>
              </a:endParaRPr>
            </a:p>
          </p:txBody>
        </p:sp>
        <p:sp>
          <p:nvSpPr>
            <p:cNvPr id="29" name="Rectangle 28">
              <a:extLst>
                <a:ext uri="{FF2B5EF4-FFF2-40B4-BE49-F238E27FC236}">
                  <a16:creationId xmlns="" xmlns:a16="http://schemas.microsoft.com/office/drawing/2014/main" id="{8E8B696D-46C2-4C41-8B0C-C55082C52DCB}"/>
                </a:ext>
              </a:extLst>
            </p:cNvPr>
            <p:cNvSpPr/>
            <p:nvPr/>
          </p:nvSpPr>
          <p:spPr>
            <a:xfrm>
              <a:off x="407369" y="2273829"/>
              <a:ext cx="2879314" cy="3077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/>
              <a:endParaRPr lang="en-US" sz="1400" dirty="0"/>
            </a:p>
          </p:txBody>
        </p:sp>
      </p:grpSp>
      <p:grpSp>
        <p:nvGrpSpPr>
          <p:cNvPr id="30" name="Group 29">
            <a:extLst>
              <a:ext uri="{FF2B5EF4-FFF2-40B4-BE49-F238E27FC236}">
                <a16:creationId xmlns="" xmlns:a16="http://schemas.microsoft.com/office/drawing/2014/main" id="{3FBEA310-C7EA-428E-802F-13E75F379843}"/>
              </a:ext>
            </a:extLst>
          </p:cNvPr>
          <p:cNvGrpSpPr/>
          <p:nvPr/>
        </p:nvGrpSpPr>
        <p:grpSpPr>
          <a:xfrm>
            <a:off x="6987621" y="3509993"/>
            <a:ext cx="2156379" cy="1257973"/>
            <a:chOff x="407368" y="1323633"/>
            <a:chExt cx="2879315" cy="1257973"/>
          </a:xfrm>
        </p:grpSpPr>
        <p:sp>
          <p:nvSpPr>
            <p:cNvPr id="31" name="Rectangle 30">
              <a:extLst>
                <a:ext uri="{FF2B5EF4-FFF2-40B4-BE49-F238E27FC236}">
                  <a16:creationId xmlns="" xmlns:a16="http://schemas.microsoft.com/office/drawing/2014/main" id="{E836022D-4775-4638-8877-AF8B0068AF26}"/>
                </a:ext>
              </a:extLst>
            </p:cNvPr>
            <p:cNvSpPr/>
            <p:nvPr/>
          </p:nvSpPr>
          <p:spPr>
            <a:xfrm>
              <a:off x="407368" y="1323633"/>
              <a:ext cx="2879314" cy="1015663"/>
            </a:xfrm>
            <a:prstGeom prst="rect">
              <a:avLst/>
            </a:prstGeom>
          </p:spPr>
          <p:txBody>
            <a:bodyPr wrap="square" anchor="b">
              <a:spAutoFit/>
            </a:bodyPr>
            <a:lstStyle/>
            <a:p>
              <a:pPr algn="r"/>
              <a:r>
                <a:rPr lang="en-US" sz="2000" b="1" dirty="0" smtClean="0">
                  <a:solidFill>
                    <a:schemeClr val="accent5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Food provided by nutrition programmes </a:t>
              </a:r>
              <a:endParaRPr lang="en-US" sz="2000" b="1" dirty="0">
                <a:solidFill>
                  <a:schemeClr val="accent5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2" name="Rectangle 31">
              <a:extLst>
                <a:ext uri="{FF2B5EF4-FFF2-40B4-BE49-F238E27FC236}">
                  <a16:creationId xmlns="" xmlns:a16="http://schemas.microsoft.com/office/drawing/2014/main" id="{9BE09CBD-CCF1-4F37-ADF1-D043D390FFDE}"/>
                </a:ext>
              </a:extLst>
            </p:cNvPr>
            <p:cNvSpPr/>
            <p:nvPr/>
          </p:nvSpPr>
          <p:spPr>
            <a:xfrm>
              <a:off x="407369" y="2273829"/>
              <a:ext cx="2879314" cy="3077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/>
              <a:endParaRPr lang="en-US" sz="1400" dirty="0"/>
            </a:p>
          </p:txBody>
        </p:sp>
      </p:grpSp>
      <p:grpSp>
        <p:nvGrpSpPr>
          <p:cNvPr id="33" name="Group 32">
            <a:extLst>
              <a:ext uri="{FF2B5EF4-FFF2-40B4-BE49-F238E27FC236}">
                <a16:creationId xmlns="" xmlns:a16="http://schemas.microsoft.com/office/drawing/2014/main" id="{68F590E8-67D4-4970-ADC7-63BE08BC4AD7}"/>
              </a:ext>
            </a:extLst>
          </p:cNvPr>
          <p:cNvGrpSpPr/>
          <p:nvPr/>
        </p:nvGrpSpPr>
        <p:grpSpPr>
          <a:xfrm>
            <a:off x="6477081" y="5229630"/>
            <a:ext cx="2664296" cy="1565749"/>
            <a:chOff x="407368" y="1015857"/>
            <a:chExt cx="2879315" cy="1565749"/>
          </a:xfrm>
        </p:grpSpPr>
        <p:sp>
          <p:nvSpPr>
            <p:cNvPr id="34" name="Rectangle 33">
              <a:extLst>
                <a:ext uri="{FF2B5EF4-FFF2-40B4-BE49-F238E27FC236}">
                  <a16:creationId xmlns="" xmlns:a16="http://schemas.microsoft.com/office/drawing/2014/main" id="{E1B032BC-CF53-4E0F-9AFD-3013E91B8692}"/>
                </a:ext>
              </a:extLst>
            </p:cNvPr>
            <p:cNvSpPr/>
            <p:nvPr/>
          </p:nvSpPr>
          <p:spPr>
            <a:xfrm>
              <a:off x="407368" y="1015857"/>
              <a:ext cx="2879314" cy="1323439"/>
            </a:xfrm>
            <a:prstGeom prst="rect">
              <a:avLst/>
            </a:prstGeom>
          </p:spPr>
          <p:txBody>
            <a:bodyPr wrap="square" anchor="b">
              <a:spAutoFit/>
            </a:bodyPr>
            <a:lstStyle/>
            <a:p>
              <a:pPr algn="r"/>
              <a:r>
                <a:rPr lang="da-DK" sz="2000" b="1" dirty="0" smtClean="0">
                  <a:solidFill>
                    <a:schemeClr val="accent1"/>
                  </a:solidFill>
                  <a:latin typeface="arial" panose="020B0604020202020204" pitchFamily="34" charset="0"/>
                </a:rPr>
                <a:t>Transport assistance or transport vouchers by NPOs.</a:t>
              </a:r>
              <a:endParaRPr lang="en-US" sz="2000" b="1" dirty="0">
                <a:solidFill>
                  <a:schemeClr val="accent1"/>
                </a:solidFill>
              </a:endParaRPr>
            </a:p>
          </p:txBody>
        </p:sp>
        <p:sp>
          <p:nvSpPr>
            <p:cNvPr id="35" name="Rectangle 34">
              <a:extLst>
                <a:ext uri="{FF2B5EF4-FFF2-40B4-BE49-F238E27FC236}">
                  <a16:creationId xmlns="" xmlns:a16="http://schemas.microsoft.com/office/drawing/2014/main" id="{3D4B7489-40ED-4A06-A119-4DFCE86E8157}"/>
                </a:ext>
              </a:extLst>
            </p:cNvPr>
            <p:cNvSpPr/>
            <p:nvPr/>
          </p:nvSpPr>
          <p:spPr>
            <a:xfrm>
              <a:off x="407369" y="2273829"/>
              <a:ext cx="2879314" cy="3077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/>
              <a:endParaRPr lang="en-US" sz="1400" dirty="0"/>
            </a:p>
          </p:txBody>
        </p:sp>
      </p:grpSp>
      <p:grpSp>
        <p:nvGrpSpPr>
          <p:cNvPr id="36" name="Group 35">
            <a:extLst>
              <a:ext uri="{FF2B5EF4-FFF2-40B4-BE49-F238E27FC236}">
                <a16:creationId xmlns="" xmlns:a16="http://schemas.microsoft.com/office/drawing/2014/main" id="{774A2DE5-15E1-435F-9936-7196537D0571}"/>
              </a:ext>
            </a:extLst>
          </p:cNvPr>
          <p:cNvGrpSpPr/>
          <p:nvPr/>
        </p:nvGrpSpPr>
        <p:grpSpPr>
          <a:xfrm>
            <a:off x="1" y="1647890"/>
            <a:ext cx="2675405" cy="1174750"/>
            <a:chOff x="407369" y="2273829"/>
            <a:chExt cx="2891321" cy="1174750"/>
          </a:xfrm>
        </p:grpSpPr>
        <p:sp>
          <p:nvSpPr>
            <p:cNvPr id="37" name="Rectangle 36">
              <a:extLst>
                <a:ext uri="{FF2B5EF4-FFF2-40B4-BE49-F238E27FC236}">
                  <a16:creationId xmlns="" xmlns:a16="http://schemas.microsoft.com/office/drawing/2014/main" id="{2FE884C0-9954-499E-8571-BAD5ADE358C8}"/>
                </a:ext>
              </a:extLst>
            </p:cNvPr>
            <p:cNvSpPr/>
            <p:nvPr/>
          </p:nvSpPr>
          <p:spPr>
            <a:xfrm>
              <a:off x="419376" y="2432916"/>
              <a:ext cx="2879314" cy="1015663"/>
            </a:xfrm>
            <a:prstGeom prst="rect">
              <a:avLst/>
            </a:prstGeom>
          </p:spPr>
          <p:txBody>
            <a:bodyPr wrap="square" anchor="b">
              <a:spAutoFit/>
            </a:bodyPr>
            <a:lstStyle/>
            <a:p>
              <a:r>
                <a:rPr lang="da-DK" sz="2000" b="1" dirty="0" smtClean="0">
                  <a:latin typeface="arial" panose="020B0604020202020204" pitchFamily="34" charset="0"/>
                </a:rPr>
                <a:t>Support to individual social service need </a:t>
              </a:r>
              <a:endParaRPr lang="en-US" sz="2000" b="1" dirty="0"/>
            </a:p>
          </p:txBody>
        </p:sp>
        <p:sp>
          <p:nvSpPr>
            <p:cNvPr id="38" name="Rectangle 37">
              <a:extLst>
                <a:ext uri="{FF2B5EF4-FFF2-40B4-BE49-F238E27FC236}">
                  <a16:creationId xmlns="" xmlns:a16="http://schemas.microsoft.com/office/drawing/2014/main" id="{E2CA64B0-0154-43A8-9526-B468F48BF11D}"/>
                </a:ext>
              </a:extLst>
            </p:cNvPr>
            <p:cNvSpPr/>
            <p:nvPr/>
          </p:nvSpPr>
          <p:spPr>
            <a:xfrm>
              <a:off x="407369" y="2273829"/>
              <a:ext cx="2879314" cy="3077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/>
              <a:endParaRPr lang="en-US" sz="1400" dirty="0"/>
            </a:p>
          </p:txBody>
        </p:sp>
      </p:grpSp>
      <p:grpSp>
        <p:nvGrpSpPr>
          <p:cNvPr id="39" name="Group 38">
            <a:extLst>
              <a:ext uri="{FF2B5EF4-FFF2-40B4-BE49-F238E27FC236}">
                <a16:creationId xmlns="" xmlns:a16="http://schemas.microsoft.com/office/drawing/2014/main" id="{19C1076A-D483-469F-86B5-891A954D8441}"/>
              </a:ext>
            </a:extLst>
          </p:cNvPr>
          <p:cNvGrpSpPr/>
          <p:nvPr/>
        </p:nvGrpSpPr>
        <p:grpSpPr>
          <a:xfrm>
            <a:off x="-48938" y="3513704"/>
            <a:ext cx="2140985" cy="823574"/>
            <a:chOff x="340015" y="1828611"/>
            <a:chExt cx="2946667" cy="594146"/>
          </a:xfrm>
        </p:grpSpPr>
        <p:sp>
          <p:nvSpPr>
            <p:cNvPr id="40" name="Rectangle 39">
              <a:extLst>
                <a:ext uri="{FF2B5EF4-FFF2-40B4-BE49-F238E27FC236}">
                  <a16:creationId xmlns="" xmlns:a16="http://schemas.microsoft.com/office/drawing/2014/main" id="{4CB3021F-B392-4189-AFCA-7391C6A82566}"/>
                </a:ext>
              </a:extLst>
            </p:cNvPr>
            <p:cNvSpPr/>
            <p:nvPr/>
          </p:nvSpPr>
          <p:spPr>
            <a:xfrm>
              <a:off x="407368" y="1828611"/>
              <a:ext cx="2879314" cy="510686"/>
            </a:xfrm>
            <a:prstGeom prst="rect">
              <a:avLst/>
            </a:prstGeom>
          </p:spPr>
          <p:txBody>
            <a:bodyPr wrap="square" anchor="b">
              <a:spAutoFit/>
            </a:bodyPr>
            <a:lstStyle/>
            <a:p>
              <a:r>
                <a:rPr lang="da-DK" sz="2000" b="1" dirty="0" smtClean="0">
                  <a:solidFill>
                    <a:schemeClr val="accent4"/>
                  </a:solidFill>
                  <a:latin typeface="arial" panose="020B0604020202020204" pitchFamily="34" charset="0"/>
                </a:rPr>
                <a:t>Social Welfare monthly grants </a:t>
              </a:r>
              <a:endParaRPr lang="en-US" sz="2000" b="1" dirty="0">
                <a:solidFill>
                  <a:schemeClr val="accent4"/>
                </a:solidFill>
              </a:endParaRPr>
            </a:p>
          </p:txBody>
        </p:sp>
        <p:sp>
          <p:nvSpPr>
            <p:cNvPr id="41" name="Rectangle 40">
              <a:extLst>
                <a:ext uri="{FF2B5EF4-FFF2-40B4-BE49-F238E27FC236}">
                  <a16:creationId xmlns="" xmlns:a16="http://schemas.microsoft.com/office/drawing/2014/main" id="{81A6BA8F-6550-4C98-8907-A69A27C436F9}"/>
                </a:ext>
              </a:extLst>
            </p:cNvPr>
            <p:cNvSpPr/>
            <p:nvPr/>
          </p:nvSpPr>
          <p:spPr>
            <a:xfrm>
              <a:off x="340015" y="2200719"/>
              <a:ext cx="2879314" cy="22203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/>
              <a:endParaRPr lang="en-US" sz="1400" dirty="0"/>
            </a:p>
          </p:txBody>
        </p:sp>
      </p:grpSp>
      <p:grpSp>
        <p:nvGrpSpPr>
          <p:cNvPr id="42" name="Group 41">
            <a:extLst>
              <a:ext uri="{FF2B5EF4-FFF2-40B4-BE49-F238E27FC236}">
                <a16:creationId xmlns="" xmlns:a16="http://schemas.microsoft.com/office/drawing/2014/main" id="{EB8369B7-0C92-4E4F-A5BA-5BAA3185D9B1}"/>
              </a:ext>
            </a:extLst>
          </p:cNvPr>
          <p:cNvGrpSpPr/>
          <p:nvPr/>
        </p:nvGrpSpPr>
        <p:grpSpPr>
          <a:xfrm>
            <a:off x="-48938" y="5578776"/>
            <a:ext cx="2664296" cy="943201"/>
            <a:chOff x="407368" y="1638405"/>
            <a:chExt cx="2879315" cy="943201"/>
          </a:xfrm>
        </p:grpSpPr>
        <p:sp>
          <p:nvSpPr>
            <p:cNvPr id="43" name="Rectangle 42">
              <a:extLst>
                <a:ext uri="{FF2B5EF4-FFF2-40B4-BE49-F238E27FC236}">
                  <a16:creationId xmlns="" xmlns:a16="http://schemas.microsoft.com/office/drawing/2014/main" id="{AADB038C-5D4F-4DF3-A568-52003D5E8472}"/>
                </a:ext>
              </a:extLst>
            </p:cNvPr>
            <p:cNvSpPr/>
            <p:nvPr/>
          </p:nvSpPr>
          <p:spPr>
            <a:xfrm>
              <a:off x="407368" y="1638405"/>
              <a:ext cx="2879314" cy="707886"/>
            </a:xfrm>
            <a:prstGeom prst="rect">
              <a:avLst/>
            </a:prstGeom>
          </p:spPr>
          <p:txBody>
            <a:bodyPr wrap="square" anchor="b">
              <a:spAutoFit/>
            </a:bodyPr>
            <a:lstStyle/>
            <a:p>
              <a:r>
                <a:rPr lang="da-DK" sz="2000" b="1" dirty="0" smtClean="0">
                  <a:solidFill>
                    <a:schemeClr val="accent2"/>
                  </a:solidFill>
                  <a:latin typeface="arial" panose="020B0604020202020204" pitchFamily="34" charset="0"/>
                </a:rPr>
                <a:t>TB patient income genaration projects</a:t>
              </a:r>
              <a:endParaRPr lang="en-US" sz="2000" b="1" dirty="0">
                <a:solidFill>
                  <a:schemeClr val="accent2"/>
                </a:solidFill>
              </a:endParaRPr>
            </a:p>
          </p:txBody>
        </p:sp>
        <p:sp>
          <p:nvSpPr>
            <p:cNvPr id="44" name="Rectangle 43">
              <a:extLst>
                <a:ext uri="{FF2B5EF4-FFF2-40B4-BE49-F238E27FC236}">
                  <a16:creationId xmlns="" xmlns:a16="http://schemas.microsoft.com/office/drawing/2014/main" id="{7BB48398-18D4-4873-A3D5-ADD25FF59A9D}"/>
                </a:ext>
              </a:extLst>
            </p:cNvPr>
            <p:cNvSpPr/>
            <p:nvPr/>
          </p:nvSpPr>
          <p:spPr>
            <a:xfrm>
              <a:off x="407369" y="2273829"/>
              <a:ext cx="2879314" cy="3077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/>
              <a:endParaRPr lang="en-US" sz="1400" dirty="0"/>
            </a:p>
          </p:txBody>
        </p:sp>
      </p:grpSp>
    </p:spTree>
    <p:extLst>
      <p:ext uri="{BB962C8B-B14F-4D97-AF65-F5344CB8AC3E}">
        <p14:creationId xmlns:p14="http://schemas.microsoft.com/office/powerpoint/2010/main" val="1710023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276</Words>
  <Application>Microsoft Office PowerPoint</Application>
  <PresentationFormat>On-screen Show (4:3)</PresentationFormat>
  <Paragraphs>80</Paragraphs>
  <Slides>12</Slides>
  <Notes>12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Office Theme</vt:lpstr>
      <vt:lpstr>Catastrophic costs faced by TB patients and their families </vt:lpstr>
      <vt:lpstr>PowerPoint Presentation</vt:lpstr>
      <vt:lpstr>PowerPoint Presentation</vt:lpstr>
      <vt:lpstr>PowerPoint Presentation</vt:lpstr>
      <vt:lpstr>What are catastrophic costs?</vt:lpstr>
      <vt:lpstr>What can be done?</vt:lpstr>
      <vt:lpstr>Universal Health Coverage </vt:lpstr>
      <vt:lpstr>PowerPoint Presentation</vt:lpstr>
      <vt:lpstr>Social protection </vt:lpstr>
      <vt:lpstr>PowerPoint Presentation</vt:lpstr>
      <vt:lpstr>Next Steps?</vt:lpstr>
      <vt:lpstr>PowerPoint Presentation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Catastrophic costs faced by TB patients and their families </dc:title>
  <dc:creator>Thato Mosidi</dc:creator>
  <cp:lastModifiedBy>Thato Mosidi</cp:lastModifiedBy>
  <cp:revision>1</cp:revision>
  <dcterms:created xsi:type="dcterms:W3CDTF">2018-07-22T11:13:02Z</dcterms:created>
  <dcterms:modified xsi:type="dcterms:W3CDTF">2018-07-22T11:15:55Z</dcterms:modified>
</cp:coreProperties>
</file>